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notesSlides/notesSlide11.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notesSlides/notesSlide12.xml" ContentType="application/vnd.openxmlformats-officedocument.presentationml.notesSlide+xml"/>
  <Override PartName="/ppt/charts/chart19.xml" ContentType="application/vnd.openxmlformats-officedocument.drawingml.chart+xml"/>
  <Override PartName="/ppt/notesSlides/notesSlide13.xml" ContentType="application/vnd.openxmlformats-officedocument.presentationml.notesSlide+xml"/>
  <Override PartName="/ppt/charts/chart20.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1.xml" ContentType="application/vnd.openxmlformats-officedocument.drawingml.chart+xml"/>
  <Override PartName="/ppt/notesSlides/notesSlide16.xml" ContentType="application/vnd.openxmlformats-officedocument.presentationml.notesSlide+xml"/>
  <Override PartName="/ppt/charts/chart22.xml" ContentType="application/vnd.openxmlformats-officedocument.drawingml.chart+xml"/>
  <Override PartName="/ppt/notesSlides/notesSlide17.xml" ContentType="application/vnd.openxmlformats-officedocument.presentationml.notesSlide+xml"/>
  <Override PartName="/ppt/charts/chart23.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notesSlides/notesSlide18.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599" r:id="rId3"/>
    <p:sldId id="600" r:id="rId4"/>
    <p:sldId id="689" r:id="rId5"/>
    <p:sldId id="670" r:id="rId6"/>
    <p:sldId id="606" r:id="rId7"/>
    <p:sldId id="608" r:id="rId8"/>
    <p:sldId id="656" r:id="rId9"/>
    <p:sldId id="607" r:id="rId10"/>
    <p:sldId id="609" r:id="rId11"/>
    <p:sldId id="673" r:id="rId12"/>
    <p:sldId id="674" r:id="rId13"/>
    <p:sldId id="669" r:id="rId14"/>
    <p:sldId id="678" r:id="rId15"/>
    <p:sldId id="679" r:id="rId16"/>
    <p:sldId id="680" r:id="rId17"/>
    <p:sldId id="681" r:id="rId18"/>
    <p:sldId id="682" r:id="rId19"/>
    <p:sldId id="683" r:id="rId20"/>
    <p:sldId id="691" r:id="rId21"/>
    <p:sldId id="658" r:id="rId22"/>
    <p:sldId id="657" r:id="rId23"/>
    <p:sldId id="617" r:id="rId24"/>
    <p:sldId id="667" r:id="rId25"/>
    <p:sldId id="619" r:id="rId26"/>
    <p:sldId id="688" r:id="rId27"/>
    <p:sldId id="690" r:id="rId28"/>
    <p:sldId id="632" r:id="rId29"/>
    <p:sldId id="633" r:id="rId30"/>
    <p:sldId id="634" r:id="rId31"/>
    <p:sldId id="659" r:id="rId32"/>
    <p:sldId id="642" r:id="rId33"/>
    <p:sldId id="639" r:id="rId34"/>
    <p:sldId id="653" r:id="rId35"/>
    <p:sldId id="654" r:id="rId3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1224" userDrawn="1">
          <p15:clr>
            <a:srgbClr val="A4A3A4"/>
          </p15:clr>
        </p15:guide>
        <p15:guide id="2">
          <p15:clr>
            <a:srgbClr val="A4A3A4"/>
          </p15:clr>
        </p15:guide>
        <p15:guide id="3" orient="horz" pos="4234">
          <p15:clr>
            <a:srgbClr val="A4A3A4"/>
          </p15:clr>
        </p15:guide>
        <p15:guide id="4" orient="horz" pos="776">
          <p15:clr>
            <a:srgbClr val="A4A3A4"/>
          </p15:clr>
        </p15:guide>
        <p15:guide id="5" orient="horz" pos="1366">
          <p15:clr>
            <a:srgbClr val="A4A3A4"/>
          </p15:clr>
        </p15:guide>
        <p15:guide id="6" pos="5623">
          <p15:clr>
            <a:srgbClr val="A4A3A4"/>
          </p15:clr>
        </p15:guide>
        <p15:guide id="7" pos="1704" userDrawn="1">
          <p15:clr>
            <a:srgbClr val="A4A3A4"/>
          </p15:clr>
        </p15:guide>
        <p15:guide id="8" pos="187">
          <p15:clr>
            <a:srgbClr val="A4A3A4"/>
          </p15:clr>
        </p15:guide>
        <p15:guide id="9" orient="horz" pos="3735">
          <p15:clr>
            <a:srgbClr val="A4A3A4"/>
          </p15:clr>
        </p15:guide>
        <p15:guide id="10" pos="4055">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guide id="3" orient="horz" pos="3024">
          <p15:clr>
            <a:srgbClr val="A4A3A4"/>
          </p15:clr>
        </p15:guide>
        <p15:guide id="4"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043E78"/>
    <a:srgbClr val="572500"/>
    <a:srgbClr val="1595D4"/>
    <a:srgbClr val="B9282B"/>
    <a:srgbClr val="50301A"/>
    <a:srgbClr val="009900"/>
    <a:srgbClr val="7F7F7F"/>
    <a:srgbClr val="8B1E20"/>
    <a:srgbClr val="82C8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83" autoAdjust="0"/>
    <p:restoredTop sz="95268" autoAdjust="0"/>
  </p:normalViewPr>
  <p:slideViewPr>
    <p:cSldViewPr snapToGrid="0" showGuides="1">
      <p:cViewPr>
        <p:scale>
          <a:sx n="100" d="100"/>
          <a:sy n="100" d="100"/>
        </p:scale>
        <p:origin x="-714" y="-72"/>
      </p:cViewPr>
      <p:guideLst>
        <p:guide orient="horz" pos="1224"/>
        <p:guide orient="horz" pos="4234"/>
        <p:guide orient="horz" pos="776"/>
        <p:guide orient="horz" pos="1366"/>
        <p:guide orient="horz" pos="3735"/>
        <p:guide/>
        <p:guide pos="5623"/>
        <p:guide pos="1704"/>
        <p:guide pos="187"/>
        <p:guide pos="4055"/>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2" d="100"/>
          <a:sy n="72" d="100"/>
        </p:scale>
        <p:origin x="-2832" y="-102"/>
      </p:cViewPr>
      <p:guideLst>
        <p:guide orient="horz" pos="2880"/>
        <p:guide orient="horz" pos="3024"/>
        <p:guide pos="2160"/>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3.xlsx"/><Relationship Id="rId1" Type="http://schemas.openxmlformats.org/officeDocument/2006/relationships/themeOverride" Target="../theme/themeOverride3.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0"/>
    <c:plotArea>
      <c:layout>
        <c:manualLayout>
          <c:layoutTarget val="inner"/>
          <c:xMode val="edge"/>
          <c:yMode val="edge"/>
          <c:x val="3.71828765559356E-2"/>
          <c:y val="6.1002855412304199E-2"/>
          <c:w val="0.92863833428533304"/>
          <c:h val="0.76364930345246196"/>
        </c:manualLayout>
      </c:layout>
      <c:lineChart>
        <c:grouping val="standard"/>
        <c:varyColors val="0"/>
        <c:ser>
          <c:idx val="1"/>
          <c:order val="0"/>
          <c:spPr>
            <a:ln>
              <a:solidFill>
                <a:srgbClr val="5582BB"/>
              </a:solidFill>
            </a:ln>
          </c:spPr>
          <c:marker>
            <c:spPr>
              <a:solidFill>
                <a:srgbClr val="5582BB"/>
              </a:solidFill>
              <a:ln>
                <a:solidFill>
                  <a:srgbClr val="5582BB"/>
                </a:solidFill>
              </a:ln>
            </c:spPr>
          </c:marker>
          <c:dLbls>
            <c:numFmt formatCode="&quot;$&quot;#,##0.0" sourceLinked="0"/>
            <c:spPr>
              <a:noFill/>
              <a:ln>
                <a:noFill/>
              </a:ln>
              <a:effectLst/>
            </c:spPr>
            <c:txPr>
              <a:bodyPr/>
              <a:lstStyle/>
              <a:p>
                <a:pPr>
                  <a:defRPr sz="1400" b="1">
                    <a:solidFill>
                      <a:schemeClr val="accent1"/>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Sheet1!$C$1:$I$1</c:f>
              <c:strCache>
                <c:ptCount val="7"/>
                <c:pt idx="0">
                  <c:v>2008</c:v>
                </c:pt>
                <c:pt idx="1">
                  <c:v>2009</c:v>
                </c:pt>
                <c:pt idx="2">
                  <c:v>2010</c:v>
                </c:pt>
                <c:pt idx="3">
                  <c:v>2011</c:v>
                </c:pt>
                <c:pt idx="4">
                  <c:v>2012</c:v>
                </c:pt>
                <c:pt idx="5">
                  <c:v>2013</c:v>
                </c:pt>
                <c:pt idx="6">
                  <c:v>2014</c:v>
                </c:pt>
              </c:strCache>
            </c:strRef>
          </c:cat>
          <c:val>
            <c:numRef>
              <c:f>Sheet1!$C$2:$I$2</c:f>
              <c:numCache>
                <c:formatCode>0.0</c:formatCode>
                <c:ptCount val="7"/>
                <c:pt idx="0">
                  <c:v>29.6</c:v>
                </c:pt>
                <c:pt idx="1">
                  <c:v>28.33</c:v>
                </c:pt>
                <c:pt idx="2">
                  <c:v>28.56</c:v>
                </c:pt>
                <c:pt idx="3">
                  <c:v>29.87</c:v>
                </c:pt>
                <c:pt idx="4">
                  <c:v>31.63</c:v>
                </c:pt>
                <c:pt idx="5">
                  <c:v>32.67</c:v>
                </c:pt>
                <c:pt idx="6">
                  <c:v>34.5</c:v>
                </c:pt>
              </c:numCache>
            </c:numRef>
          </c:val>
          <c:smooth val="0"/>
        </c:ser>
        <c:dLbls>
          <c:showLegendKey val="0"/>
          <c:showVal val="0"/>
          <c:showCatName val="0"/>
          <c:showSerName val="0"/>
          <c:showPercent val="0"/>
          <c:showBubbleSize val="0"/>
        </c:dLbls>
        <c:marker val="1"/>
        <c:smooth val="0"/>
        <c:axId val="90605440"/>
        <c:axId val="90606976"/>
      </c:lineChart>
      <c:catAx>
        <c:axId val="90605440"/>
        <c:scaling>
          <c:orientation val="minMax"/>
        </c:scaling>
        <c:delete val="0"/>
        <c:axPos val="b"/>
        <c:numFmt formatCode="General" sourceLinked="1"/>
        <c:majorTickMark val="out"/>
        <c:minorTickMark val="none"/>
        <c:tickLblPos val="nextTo"/>
        <c:txPr>
          <a:bodyPr/>
          <a:lstStyle/>
          <a:p>
            <a:pPr>
              <a:defRPr sz="1200" b="1"/>
            </a:pPr>
            <a:endParaRPr lang="en-US"/>
          </a:p>
        </c:txPr>
        <c:crossAx val="90606976"/>
        <c:crosses val="autoZero"/>
        <c:auto val="1"/>
        <c:lblAlgn val="ctr"/>
        <c:lblOffset val="0"/>
        <c:noMultiLvlLbl val="0"/>
      </c:catAx>
      <c:valAx>
        <c:axId val="90606976"/>
        <c:scaling>
          <c:orientation val="minMax"/>
          <c:max val="35"/>
          <c:min val="20"/>
        </c:scaling>
        <c:delete val="1"/>
        <c:axPos val="l"/>
        <c:numFmt formatCode="&quot;$&quot;#,##0" sourceLinked="0"/>
        <c:majorTickMark val="out"/>
        <c:minorTickMark val="none"/>
        <c:tickLblPos val="none"/>
        <c:crossAx val="90605440"/>
        <c:crosses val="autoZero"/>
        <c:crossBetween val="between"/>
        <c:majorUnit val="5"/>
        <c:minorUnit val="5"/>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ln>
              <a:noFill/>
            </a:ln>
          </c:spPr>
          <c:dPt>
            <c:idx val="0"/>
            <c:bubble3D val="0"/>
            <c:spPr>
              <a:solidFill>
                <a:schemeClr val="accent1"/>
              </a:solidFill>
              <a:ln w="19050">
                <a:noFill/>
              </a:ln>
              <a:effectLst>
                <a:outerShdw blurRad="50800" dist="38100" dir="2700000" algn="tl" rotWithShape="0">
                  <a:prstClr val="black">
                    <a:alpha val="40000"/>
                  </a:prstClr>
                </a:outerShdw>
              </a:effectLst>
            </c:spPr>
          </c:dPt>
          <c:dPt>
            <c:idx val="1"/>
            <c:bubble3D val="0"/>
            <c:spPr>
              <a:solidFill>
                <a:schemeClr val="bg1">
                  <a:lumMod val="75000"/>
                </a:schemeClr>
              </a:solidFill>
              <a:ln w="19050">
                <a:noFill/>
              </a:ln>
              <a:effectLst>
                <a:outerShdw blurRad="50800" dist="38100" dir="2700000" algn="tl" rotWithShape="0">
                  <a:prstClr val="black">
                    <a:alpha val="40000"/>
                  </a:prstClr>
                </a:outerShdw>
              </a:effectLst>
            </c:spPr>
          </c:dPt>
          <c:cat>
            <c:numRef>
              <c:f>Sheet1!$A$2:$A$3</c:f>
              <c:numCache>
                <c:formatCode>General</c:formatCode>
                <c:ptCount val="2"/>
              </c:numCache>
            </c:numRef>
          </c:cat>
          <c:val>
            <c:numRef>
              <c:f>Sheet1!$B$2:$B$3</c:f>
              <c:numCache>
                <c:formatCode>General</c:formatCode>
                <c:ptCount val="2"/>
                <c:pt idx="0">
                  <c:v>62</c:v>
                </c:pt>
                <c:pt idx="1">
                  <c:v>38</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solidFill>
              <a:schemeClr val="bg1">
                <a:lumMod val="85000"/>
              </a:schemeClr>
            </a:solidFill>
            <a:ln>
              <a:noFill/>
            </a:ln>
          </c:spPr>
          <c:dPt>
            <c:idx val="0"/>
            <c:bubble3D val="0"/>
            <c:spPr>
              <a:solidFill>
                <a:schemeClr val="accent1"/>
              </a:solidFill>
              <a:ln w="19050">
                <a:noFill/>
              </a:ln>
              <a:effectLst>
                <a:outerShdw blurRad="50800" dist="38100" dir="2700000" algn="tl" rotWithShape="0">
                  <a:prstClr val="black">
                    <a:alpha val="40000"/>
                  </a:prstClr>
                </a:outerShdw>
              </a:effectLst>
            </c:spPr>
          </c:dPt>
          <c:dPt>
            <c:idx val="1"/>
            <c:bubble3D val="0"/>
            <c:spPr>
              <a:solidFill>
                <a:schemeClr val="bg1">
                  <a:lumMod val="75000"/>
                </a:schemeClr>
              </a:solidFill>
              <a:ln w="19050">
                <a:noFill/>
              </a:ln>
              <a:effectLst>
                <a:outerShdw blurRad="50800" dist="38100" dir="2700000" algn="tl" rotWithShape="0">
                  <a:prstClr val="black">
                    <a:alpha val="40000"/>
                  </a:prstClr>
                </a:outerShdw>
              </a:effectLst>
            </c:spPr>
          </c:dPt>
          <c:cat>
            <c:numRef>
              <c:f>Sheet1!$A$2:$A$3</c:f>
              <c:numCache>
                <c:formatCode>General</c:formatCode>
                <c:ptCount val="2"/>
              </c:numCache>
            </c:numRef>
          </c:cat>
          <c:val>
            <c:numRef>
              <c:f>Sheet1!$B$2:$B$3</c:f>
              <c:numCache>
                <c:formatCode>General</c:formatCode>
                <c:ptCount val="2"/>
                <c:pt idx="0">
                  <c:v>65</c:v>
                </c:pt>
                <c:pt idx="1">
                  <c:v>35</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ln>
              <a:noFill/>
            </a:ln>
          </c:spPr>
          <c:dPt>
            <c:idx val="0"/>
            <c:bubble3D val="0"/>
            <c:spPr>
              <a:solidFill>
                <a:schemeClr val="accent1"/>
              </a:solidFill>
              <a:ln w="19050">
                <a:noFill/>
              </a:ln>
              <a:effectLst>
                <a:outerShdw blurRad="50800" dist="38100" dir="2700000" algn="tl" rotWithShape="0">
                  <a:prstClr val="black">
                    <a:alpha val="40000"/>
                  </a:prstClr>
                </a:outerShdw>
              </a:effectLst>
            </c:spPr>
          </c:dPt>
          <c:dPt>
            <c:idx val="1"/>
            <c:bubble3D val="0"/>
            <c:spPr>
              <a:solidFill>
                <a:schemeClr val="bg1">
                  <a:lumMod val="75000"/>
                </a:schemeClr>
              </a:solidFill>
              <a:ln w="19050">
                <a:noFill/>
              </a:ln>
              <a:effectLst>
                <a:outerShdw blurRad="50800" dist="38100" dir="2700000" algn="tl" rotWithShape="0">
                  <a:prstClr val="black">
                    <a:alpha val="40000"/>
                  </a:prstClr>
                </a:outerShdw>
              </a:effectLst>
            </c:spPr>
          </c:dPt>
          <c:cat>
            <c:numRef>
              <c:f>Sheet1!$A$2:$A$3</c:f>
              <c:numCache>
                <c:formatCode>General</c:formatCode>
                <c:ptCount val="2"/>
              </c:numCache>
            </c:numRef>
          </c:cat>
          <c:val>
            <c:numRef>
              <c:f>Sheet1!$B$2:$B$3</c:f>
              <c:numCache>
                <c:formatCode>General</c:formatCode>
                <c:ptCount val="2"/>
                <c:pt idx="0">
                  <c:v>62</c:v>
                </c:pt>
                <c:pt idx="1">
                  <c:v>38</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ln>
              <a:noFill/>
            </a:ln>
          </c:spPr>
          <c:dPt>
            <c:idx val="0"/>
            <c:bubble3D val="0"/>
            <c:spPr>
              <a:solidFill>
                <a:schemeClr val="accent2"/>
              </a:solidFill>
              <a:ln w="19050">
                <a:noFill/>
              </a:ln>
              <a:effectLst>
                <a:outerShdw blurRad="50800" dist="38100" dir="2700000" algn="tl" rotWithShape="0">
                  <a:prstClr val="black">
                    <a:alpha val="40000"/>
                  </a:prstClr>
                </a:outerShdw>
              </a:effectLst>
            </c:spPr>
          </c:dPt>
          <c:dPt>
            <c:idx val="1"/>
            <c:bubble3D val="0"/>
            <c:spPr>
              <a:solidFill>
                <a:schemeClr val="bg1">
                  <a:lumMod val="75000"/>
                </a:schemeClr>
              </a:solidFill>
              <a:ln w="19050">
                <a:noFill/>
              </a:ln>
              <a:effectLst>
                <a:outerShdw blurRad="50800" dist="38100" dir="2700000" algn="tl" rotWithShape="0">
                  <a:prstClr val="black">
                    <a:alpha val="40000"/>
                  </a:prstClr>
                </a:outerShdw>
              </a:effectLst>
            </c:spPr>
          </c:dPt>
          <c:cat>
            <c:numRef>
              <c:f>Sheet1!$A$2:$A$3</c:f>
              <c:numCache>
                <c:formatCode>General</c:formatCode>
                <c:ptCount val="2"/>
              </c:numCache>
            </c:numRef>
          </c:cat>
          <c:val>
            <c:numRef>
              <c:f>Sheet1!$B$2:$B$3</c:f>
              <c:numCache>
                <c:formatCode>General</c:formatCode>
                <c:ptCount val="2"/>
                <c:pt idx="0">
                  <c:v>48</c:v>
                </c:pt>
                <c:pt idx="1">
                  <c:v>52</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solidFill>
              <a:schemeClr val="bg1">
                <a:lumMod val="85000"/>
              </a:schemeClr>
            </a:solidFill>
            <a:ln>
              <a:noFill/>
            </a:ln>
          </c:spPr>
          <c:dPt>
            <c:idx val="0"/>
            <c:bubble3D val="0"/>
            <c:spPr>
              <a:solidFill>
                <a:schemeClr val="accent2"/>
              </a:solidFill>
              <a:ln w="19050">
                <a:noFill/>
              </a:ln>
              <a:effectLst>
                <a:outerShdw blurRad="50800" dist="38100" dir="2700000" algn="tl" rotWithShape="0">
                  <a:prstClr val="black">
                    <a:alpha val="40000"/>
                  </a:prstClr>
                </a:outerShdw>
              </a:effectLst>
            </c:spPr>
          </c:dPt>
          <c:dPt>
            <c:idx val="1"/>
            <c:bubble3D val="0"/>
            <c:spPr>
              <a:solidFill>
                <a:schemeClr val="bg1">
                  <a:lumMod val="75000"/>
                </a:schemeClr>
              </a:solidFill>
              <a:ln w="19050">
                <a:noFill/>
              </a:ln>
              <a:effectLst>
                <a:outerShdw blurRad="50800" dist="38100" dir="2700000" algn="tl" rotWithShape="0">
                  <a:prstClr val="black">
                    <a:alpha val="40000"/>
                  </a:prstClr>
                </a:outerShdw>
              </a:effectLst>
            </c:spPr>
          </c:dPt>
          <c:cat>
            <c:numRef>
              <c:f>Sheet1!$A$2:$A$3</c:f>
              <c:numCache>
                <c:formatCode>General</c:formatCode>
                <c:ptCount val="2"/>
              </c:numCache>
            </c:numRef>
          </c:cat>
          <c:val>
            <c:numRef>
              <c:f>Sheet1!$B$2:$B$3</c:f>
              <c:numCache>
                <c:formatCode>General</c:formatCode>
                <c:ptCount val="2"/>
                <c:pt idx="0">
                  <c:v>54</c:v>
                </c:pt>
                <c:pt idx="1">
                  <c:v>46</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ln>
              <a:noFill/>
            </a:ln>
          </c:spPr>
          <c:dPt>
            <c:idx val="0"/>
            <c:bubble3D val="0"/>
            <c:spPr>
              <a:solidFill>
                <a:schemeClr val="accent2"/>
              </a:solidFill>
              <a:ln w="19050">
                <a:noFill/>
              </a:ln>
              <a:effectLst>
                <a:outerShdw blurRad="50800" dist="38100" dir="2700000" algn="tl" rotWithShape="0">
                  <a:prstClr val="black">
                    <a:alpha val="40000"/>
                  </a:prstClr>
                </a:outerShdw>
              </a:effectLst>
            </c:spPr>
          </c:dPt>
          <c:dPt>
            <c:idx val="1"/>
            <c:bubble3D val="0"/>
            <c:spPr>
              <a:solidFill>
                <a:schemeClr val="bg1">
                  <a:lumMod val="75000"/>
                </a:schemeClr>
              </a:solidFill>
              <a:ln w="19050">
                <a:noFill/>
              </a:ln>
              <a:effectLst>
                <a:outerShdw blurRad="50800" dist="38100" dir="2700000" algn="tl" rotWithShape="0">
                  <a:prstClr val="black">
                    <a:alpha val="40000"/>
                  </a:prstClr>
                </a:outerShdw>
              </a:effectLst>
            </c:spPr>
          </c:dPt>
          <c:cat>
            <c:numRef>
              <c:f>Sheet1!$A$2:$A$3</c:f>
              <c:numCache>
                <c:formatCode>General</c:formatCode>
                <c:ptCount val="2"/>
              </c:numCache>
            </c:numRef>
          </c:cat>
          <c:val>
            <c:numRef>
              <c:f>Sheet1!$B$2:$B$3</c:f>
              <c:numCache>
                <c:formatCode>General</c:formatCode>
                <c:ptCount val="2"/>
                <c:pt idx="0">
                  <c:v>57</c:v>
                </c:pt>
                <c:pt idx="1">
                  <c:v>43</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32647416095299"/>
          <c:y val="3.6715151562054599E-2"/>
          <c:w val="0.68546931166671698"/>
          <c:h val="0.923746256361484"/>
        </c:manualLayout>
      </c:layout>
      <c:doughnutChart>
        <c:varyColors val="1"/>
        <c:ser>
          <c:idx val="0"/>
          <c:order val="0"/>
          <c:tx>
            <c:strRef>
              <c:f>Sheet1!$B$1</c:f>
              <c:strCache>
                <c:ptCount val="1"/>
                <c:pt idx="0">
                  <c:v>Column2</c:v>
                </c:pt>
              </c:strCache>
            </c:strRef>
          </c:tx>
          <c:spPr>
            <a:solidFill>
              <a:srgbClr val="000000"/>
            </a:solidFill>
            <a:ln>
              <a:noFill/>
            </a:ln>
            <a:scene3d>
              <a:camera prst="orthographicFront"/>
              <a:lightRig rig="threePt" dir="t"/>
            </a:scene3d>
            <a:sp3d/>
          </c:spPr>
          <c:dPt>
            <c:idx val="0"/>
            <c:bubble3D val="0"/>
            <c:spPr>
              <a:solidFill>
                <a:schemeClr val="accent4"/>
              </a:solidFill>
              <a:ln w="19050">
                <a:noFill/>
              </a:ln>
              <a:effectLst>
                <a:outerShdw blurRad="50800" dist="38100" dir="2700000" algn="tl" rotWithShape="0">
                  <a:prstClr val="black">
                    <a:alpha val="40000"/>
                  </a:prstClr>
                </a:outerShdw>
              </a:effectLst>
              <a:scene3d>
                <a:camera prst="orthographicFront"/>
                <a:lightRig rig="threePt" dir="t"/>
              </a:scene3d>
              <a:sp3d/>
            </c:spPr>
          </c:dPt>
          <c:dPt>
            <c:idx val="1"/>
            <c:bubble3D val="0"/>
            <c:spPr>
              <a:solidFill>
                <a:schemeClr val="bg1">
                  <a:lumMod val="75000"/>
                </a:schemeClr>
              </a:solidFill>
              <a:ln w="19050">
                <a:noFill/>
              </a:ln>
              <a:effectLst>
                <a:outerShdw blurRad="50800" dist="38100" dir="2700000" algn="tl" rotWithShape="0">
                  <a:prstClr val="black">
                    <a:alpha val="40000"/>
                  </a:prstClr>
                </a:outerShdw>
              </a:effectLst>
              <a:scene3d>
                <a:camera prst="orthographicFront"/>
                <a:lightRig rig="threePt" dir="t"/>
              </a:scene3d>
              <a:sp3d/>
            </c:spPr>
          </c:dPt>
          <c:cat>
            <c:numRef>
              <c:f>Sheet1!$A$2:$A$3</c:f>
              <c:numCache>
                <c:formatCode>General</c:formatCode>
                <c:ptCount val="2"/>
              </c:numCache>
            </c:numRef>
          </c:cat>
          <c:val>
            <c:numRef>
              <c:f>Sheet1!$B$2:$B$3</c:f>
              <c:numCache>
                <c:formatCode>General</c:formatCode>
                <c:ptCount val="2"/>
                <c:pt idx="0">
                  <c:v>60</c:v>
                </c:pt>
                <c:pt idx="1">
                  <c:v>40</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ln>
              <a:noFill/>
            </a:ln>
            <a:scene3d>
              <a:camera prst="orthographicFront"/>
              <a:lightRig rig="threePt" dir="t"/>
            </a:scene3d>
            <a:sp3d>
              <a:bevelT w="38100" h="38100"/>
            </a:sp3d>
          </c:spPr>
          <c:dPt>
            <c:idx val="0"/>
            <c:bubble3D val="0"/>
            <c:spPr>
              <a:solidFill>
                <a:schemeClr val="accent1"/>
              </a:solidFill>
              <a:ln w="19050">
                <a:noFill/>
              </a:ln>
              <a:effectLst>
                <a:outerShdw blurRad="50800" dist="38100" dir="2700000" algn="tl" rotWithShape="0">
                  <a:prstClr val="black">
                    <a:alpha val="40000"/>
                  </a:prstClr>
                </a:outerShdw>
              </a:effectLst>
              <a:scene3d>
                <a:camera prst="orthographicFront"/>
                <a:lightRig rig="threePt" dir="t"/>
              </a:scene3d>
              <a:sp3d/>
            </c:spPr>
          </c:dPt>
          <c:dPt>
            <c:idx val="1"/>
            <c:bubble3D val="0"/>
            <c:spPr>
              <a:solidFill>
                <a:schemeClr val="bg1">
                  <a:lumMod val="75000"/>
                </a:schemeClr>
              </a:solidFill>
              <a:ln w="19050">
                <a:noFill/>
              </a:ln>
              <a:effectLst>
                <a:outerShdw blurRad="50800" dist="38100" dir="2700000" algn="tl" rotWithShape="0">
                  <a:prstClr val="black">
                    <a:alpha val="40000"/>
                  </a:prstClr>
                </a:outerShdw>
              </a:effectLst>
              <a:scene3d>
                <a:camera prst="orthographicFront"/>
                <a:lightRig rig="threePt" dir="t"/>
              </a:scene3d>
              <a:sp3d/>
            </c:spPr>
          </c:dPt>
          <c:cat>
            <c:numRef>
              <c:f>Sheet1!$A$2:$A$3</c:f>
              <c:numCache>
                <c:formatCode>General</c:formatCode>
                <c:ptCount val="2"/>
              </c:numCache>
            </c:numRef>
          </c:cat>
          <c:val>
            <c:numRef>
              <c:f>Sheet1!$B$2:$B$3</c:f>
              <c:numCache>
                <c:formatCode>General</c:formatCode>
                <c:ptCount val="2"/>
                <c:pt idx="0">
                  <c:v>40</c:v>
                </c:pt>
                <c:pt idx="1">
                  <c:v>60</c:v>
                </c:pt>
              </c:numCache>
            </c:numRef>
          </c:val>
        </c:ser>
        <c:dLbls>
          <c:showLegendKey val="0"/>
          <c:showVal val="0"/>
          <c:showCatName val="0"/>
          <c:showSerName val="0"/>
          <c:showPercent val="0"/>
          <c:showBubbleSize val="0"/>
          <c:showLeaderLines val="1"/>
        </c:dLbls>
        <c:firstSliceAng val="0"/>
        <c:holeSize val="77"/>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ln>
              <a:noFill/>
            </a:ln>
            <a:scene3d>
              <a:camera prst="orthographicFront"/>
              <a:lightRig rig="threePt" dir="t"/>
            </a:scene3d>
            <a:sp3d>
              <a:bevelT w="38100" h="38100"/>
            </a:sp3d>
          </c:spPr>
          <c:dPt>
            <c:idx val="0"/>
            <c:bubble3D val="0"/>
            <c:spPr>
              <a:solidFill>
                <a:schemeClr val="accent2"/>
              </a:solidFill>
              <a:ln w="19050">
                <a:noFill/>
              </a:ln>
              <a:effectLst>
                <a:outerShdw blurRad="50800" dist="38100" dir="2700000" algn="tl" rotWithShape="0">
                  <a:prstClr val="black">
                    <a:alpha val="40000"/>
                  </a:prstClr>
                </a:outerShdw>
              </a:effectLst>
              <a:scene3d>
                <a:camera prst="orthographicFront"/>
                <a:lightRig rig="threePt" dir="t"/>
              </a:scene3d>
              <a:sp3d/>
            </c:spPr>
          </c:dPt>
          <c:dPt>
            <c:idx val="1"/>
            <c:bubble3D val="0"/>
            <c:spPr>
              <a:solidFill>
                <a:schemeClr val="bg1">
                  <a:lumMod val="75000"/>
                </a:schemeClr>
              </a:solidFill>
              <a:ln w="19050">
                <a:noFill/>
              </a:ln>
              <a:effectLst>
                <a:outerShdw blurRad="50800" dist="38100" dir="2700000" algn="tl" rotWithShape="0">
                  <a:prstClr val="black">
                    <a:alpha val="40000"/>
                  </a:prstClr>
                </a:outerShdw>
              </a:effectLst>
              <a:scene3d>
                <a:camera prst="orthographicFront"/>
                <a:lightRig rig="threePt" dir="t"/>
              </a:scene3d>
              <a:sp3d/>
            </c:spPr>
          </c:dPt>
          <c:cat>
            <c:numRef>
              <c:f>Sheet1!$A$2:$A$3</c:f>
              <c:numCache>
                <c:formatCode>General</c:formatCode>
                <c:ptCount val="2"/>
              </c:numCache>
            </c:numRef>
          </c:cat>
          <c:val>
            <c:numRef>
              <c:f>Sheet1!$B$2:$B$3</c:f>
              <c:numCache>
                <c:formatCode>General</c:formatCode>
                <c:ptCount val="2"/>
                <c:pt idx="0">
                  <c:v>50</c:v>
                </c:pt>
                <c:pt idx="1">
                  <c:v>50</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4620607844676"/>
          <c:y val="5.8376662284077001E-2"/>
          <c:w val="0.528913306738096"/>
          <c:h val="0.84982692083793598"/>
        </c:manualLayout>
      </c:layout>
      <c:pieChart>
        <c:varyColors val="1"/>
        <c:ser>
          <c:idx val="0"/>
          <c:order val="0"/>
          <c:tx>
            <c:strRef>
              <c:f>Sheet1!$B$1</c:f>
              <c:strCache>
                <c:ptCount val="1"/>
                <c:pt idx="0">
                  <c:v>Total</c:v>
                </c:pt>
              </c:strCache>
            </c:strRef>
          </c:tx>
          <c:spPr>
            <a:solidFill>
              <a:schemeClr val="bg2"/>
            </a:solidFill>
            <a:scene3d>
              <a:camera prst="orthographicFront"/>
              <a:lightRig rig="threePt" dir="t">
                <a:rot lat="0" lon="0" rev="1200000"/>
              </a:lightRig>
            </a:scene3d>
            <a:sp3d/>
          </c:spPr>
          <c:dPt>
            <c:idx val="0"/>
            <c:bubble3D val="0"/>
            <c:spPr>
              <a:solidFill>
                <a:schemeClr val="accent2">
                  <a:lumMod val="75000"/>
                </a:schemeClr>
              </a:solidFill>
              <a:ln>
                <a:noFill/>
              </a:ln>
              <a:effectLst>
                <a:outerShdw blurRad="50800" dist="38100" dir="2700000" algn="tl" rotWithShape="0">
                  <a:prstClr val="black">
                    <a:alpha val="40000"/>
                  </a:prstClr>
                </a:outerShdw>
              </a:effectLst>
              <a:scene3d>
                <a:camera prst="orthographicFront"/>
                <a:lightRig rig="threePt" dir="t">
                  <a:rot lat="0" lon="0" rev="1200000"/>
                </a:lightRig>
              </a:scene3d>
              <a:sp3d/>
            </c:spPr>
          </c:dPt>
          <c:dPt>
            <c:idx val="1"/>
            <c:bubble3D val="0"/>
            <c:spPr>
              <a:solidFill>
                <a:schemeClr val="accent2">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rot lat="0" lon="0" rev="1200000"/>
                </a:lightRig>
              </a:scene3d>
              <a:sp3d/>
            </c:spPr>
          </c:dPt>
          <c:dPt>
            <c:idx val="2"/>
            <c:bubble3D val="0"/>
            <c:explosion val="13"/>
            <c:spPr>
              <a:solidFill>
                <a:schemeClr val="bg1">
                  <a:lumMod val="75000"/>
                </a:schemeClr>
              </a:solidFill>
              <a:ln>
                <a:noFill/>
              </a:ln>
              <a:effectLst>
                <a:outerShdw blurRad="50800" dist="38100" dir="2700000" algn="tl" rotWithShape="0">
                  <a:prstClr val="black">
                    <a:alpha val="40000"/>
                  </a:prstClr>
                </a:outerShdw>
              </a:effectLst>
              <a:scene3d>
                <a:camera prst="orthographicFront"/>
                <a:lightRig rig="threePt" dir="t">
                  <a:rot lat="0" lon="0" rev="1200000"/>
                </a:lightRig>
              </a:scene3d>
              <a:sp3d/>
            </c:spPr>
          </c:dPt>
          <c:dLbls>
            <c:dLbl>
              <c:idx val="0"/>
              <c:layout>
                <c:manualLayout>
                  <c:x val="-0.20200927652047801"/>
                  <c:y val="4.6401692228858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7.6314615574402805E-2"/>
                  <c:y val="-0.25168294282850301"/>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delete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800" b="1"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Sheet1!$A$2:$A$4</c:f>
              <c:strCache>
                <c:ptCount val="3"/>
                <c:pt idx="0">
                  <c:v>Very
satisfied</c:v>
                </c:pt>
                <c:pt idx="1">
                  <c:v>Somewhat
satisfied</c:v>
                </c:pt>
                <c:pt idx="2">
                  <c:v>Neither or unsatisfied/Somewhat unsatisfied/Not at all satisfied</c:v>
                </c:pt>
              </c:strCache>
            </c:strRef>
          </c:cat>
          <c:val>
            <c:numRef>
              <c:f>Sheet1!$B$2:$B$4</c:f>
              <c:numCache>
                <c:formatCode>0%</c:formatCode>
                <c:ptCount val="3"/>
                <c:pt idx="0">
                  <c:v>0.31</c:v>
                </c:pt>
                <c:pt idx="1">
                  <c:v>0.32</c:v>
                </c:pt>
                <c:pt idx="2">
                  <c:v>0.37</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sz="1100" b="1">
          <a:solidFill>
            <a:srgbClr val="043E78"/>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278597577110899"/>
          <c:y val="8.7954435398101896E-2"/>
          <c:w val="0.54975558140423397"/>
          <c:h val="0.83641281090830999"/>
        </c:manualLayout>
      </c:layout>
      <c:barChart>
        <c:barDir val="bar"/>
        <c:grouping val="clustered"/>
        <c:varyColors val="0"/>
        <c:ser>
          <c:idx val="0"/>
          <c:order val="0"/>
          <c:tx>
            <c:strRef>
              <c:f>Sheet1!$B$1</c:f>
              <c:strCache>
                <c:ptCount val="1"/>
                <c:pt idx="0">
                  <c:v>Column1</c:v>
                </c:pt>
              </c:strCache>
            </c:strRef>
          </c:tx>
          <c:spPr>
            <a:solidFill>
              <a:srgbClr val="5582BB"/>
            </a:solidFill>
          </c:spPr>
          <c:invertIfNegative val="0"/>
          <c:dLbls>
            <c:spPr>
              <a:noFill/>
              <a:ln>
                <a:noFill/>
              </a:ln>
              <a:effectLst/>
            </c:spPr>
            <c:txPr>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Less than U.S. $3M</c:v>
                </c:pt>
                <c:pt idx="1">
                  <c:v>U.S.$3M to U.S. $29.9M</c:v>
                </c:pt>
                <c:pt idx="2">
                  <c:v>U.S. $30M to U.S. $200M</c:v>
                </c:pt>
                <c:pt idx="3">
                  <c:v>More than U.S. $200M</c:v>
                </c:pt>
              </c:strCache>
            </c:strRef>
          </c:cat>
          <c:val>
            <c:numRef>
              <c:f>Sheet1!$B$2:$B$5</c:f>
              <c:numCache>
                <c:formatCode>0%</c:formatCode>
                <c:ptCount val="4"/>
                <c:pt idx="0">
                  <c:v>0.23</c:v>
                </c:pt>
                <c:pt idx="1">
                  <c:v>0.28000000000000003</c:v>
                </c:pt>
                <c:pt idx="2">
                  <c:v>0.24</c:v>
                </c:pt>
                <c:pt idx="3">
                  <c:v>0.25</c:v>
                </c:pt>
              </c:numCache>
            </c:numRef>
          </c:val>
        </c:ser>
        <c:dLbls>
          <c:showLegendKey val="0"/>
          <c:showVal val="0"/>
          <c:showCatName val="0"/>
          <c:showSerName val="0"/>
          <c:showPercent val="0"/>
          <c:showBubbleSize val="0"/>
        </c:dLbls>
        <c:gapWidth val="60"/>
        <c:axId val="92496640"/>
        <c:axId val="92494848"/>
      </c:barChart>
      <c:valAx>
        <c:axId val="92494848"/>
        <c:scaling>
          <c:orientation val="minMax"/>
          <c:max val="0.5"/>
          <c:min val="0"/>
        </c:scaling>
        <c:delete val="1"/>
        <c:axPos val="t"/>
        <c:numFmt formatCode="0%" sourceLinked="1"/>
        <c:majorTickMark val="out"/>
        <c:minorTickMark val="none"/>
        <c:tickLblPos val="nextTo"/>
        <c:crossAx val="92496640"/>
        <c:crosses val="max"/>
        <c:crossBetween val="between"/>
      </c:valAx>
      <c:catAx>
        <c:axId val="92496640"/>
        <c:scaling>
          <c:orientation val="minMax"/>
        </c:scaling>
        <c:delete val="0"/>
        <c:axPos val="l"/>
        <c:majorGridlines>
          <c:spPr>
            <a:ln w="19050">
              <a:solidFill>
                <a:sysClr val="window" lastClr="FFFFFF">
                  <a:lumMod val="75000"/>
                </a:sysClr>
              </a:solidFill>
            </a:ln>
          </c:spPr>
        </c:majorGridlines>
        <c:numFmt formatCode="General" sourceLinked="0"/>
        <c:majorTickMark val="out"/>
        <c:minorTickMark val="none"/>
        <c:tickLblPos val="nextTo"/>
        <c:crossAx val="92494848"/>
        <c:crosses val="autoZero"/>
        <c:auto val="1"/>
        <c:lblAlgn val="ctr"/>
        <c:lblOffset val="0"/>
        <c:noMultiLvlLbl val="0"/>
      </c:catAx>
      <c:spPr>
        <a:noFill/>
      </c:spPr>
    </c:plotArea>
    <c:plotVisOnly val="1"/>
    <c:dispBlanksAs val="zero"/>
    <c:showDLblsOverMax val="0"/>
  </c:chart>
  <c:spPr>
    <a:noFill/>
  </c:spPr>
  <c:txPr>
    <a:bodyPr/>
    <a:lstStyle/>
    <a:p>
      <a:pPr marL="0" algn="l" defTabSz="914400" rtl="0" eaLnBrk="1" latinLnBrk="0" hangingPunct="1">
        <a:defRPr lang="en-US" sz="1400" b="1" kern="1200">
          <a:solidFill>
            <a:schemeClr val="tx1"/>
          </a:solidFill>
          <a:latin typeface="Arial" panose="020B0604020202020204" pitchFamily="34" charset="0"/>
          <a:ea typeface="+mn-ea"/>
          <a:cs typeface="Arial" panose="020B0604020202020204"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3731090995125"/>
          <c:y val="6.9577711850766499E-2"/>
          <c:w val="0.59331346756799896"/>
          <c:h val="0.84427971959703596"/>
        </c:manualLayout>
      </c:layout>
      <c:barChart>
        <c:barDir val="bar"/>
        <c:grouping val="clustered"/>
        <c:varyColors val="0"/>
        <c:ser>
          <c:idx val="0"/>
          <c:order val="0"/>
          <c:tx>
            <c:strRef>
              <c:f>Sheet1!$B$1</c:f>
              <c:strCache>
                <c:ptCount val="1"/>
                <c:pt idx="0">
                  <c:v>Total</c:v>
                </c:pt>
              </c:strCache>
            </c:strRef>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B9282B"/>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invertIfNegative val="0"/>
            <c:bubble3D val="0"/>
            <c:spPr>
              <a:solidFill>
                <a:srgbClr val="B9282B"/>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invertIfNegative val="0"/>
            <c:bubble3D val="0"/>
            <c:spPr>
              <a:solidFill>
                <a:srgbClr val="B9282B"/>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invertIfNegative val="0"/>
            <c:bubble3D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4"/>
            <c:invertIfNegative val="0"/>
            <c:bubble3D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0"/>
              <c:tx>
                <c:rich>
                  <a:bodyPr/>
                  <a:lstStyle/>
                  <a:p>
                    <a:r>
                      <a:rPr lang="en-US" dirty="0">
                        <a:solidFill>
                          <a:srgbClr val="B9282B"/>
                        </a:solidFill>
                      </a:rPr>
                      <a:t>23%</a:t>
                    </a:r>
                  </a:p>
                </c:rich>
              </c:tx>
              <c:showLegendKey val="0"/>
              <c:showVal val="1"/>
              <c:showCatName val="0"/>
              <c:showSerName val="0"/>
              <c:showPercent val="0"/>
              <c:showBubbleSize val="0"/>
            </c:dLbl>
            <c:dLbl>
              <c:idx val="1"/>
              <c:layout>
                <c:manualLayout>
                  <c:x val="0"/>
                  <c:y val="1.0866505489152399E-2"/>
                </c:manualLayout>
              </c:layout>
              <c:tx>
                <c:rich>
                  <a:bodyPr/>
                  <a:lstStyle/>
                  <a:p>
                    <a:r>
                      <a:rPr lang="en-US" dirty="0">
                        <a:solidFill>
                          <a:srgbClr val="B9282B"/>
                        </a:solidFill>
                      </a:rPr>
                      <a:t>32%</a:t>
                    </a:r>
                  </a:p>
                </c:rich>
              </c:tx>
              <c:showLegendKey val="0"/>
              <c:showVal val="1"/>
              <c:showCatName val="0"/>
              <c:showSerName val="0"/>
              <c:showPercent val="0"/>
              <c:showBubbleSize val="0"/>
            </c:dLbl>
            <c:dLbl>
              <c:idx val="2"/>
              <c:tx>
                <c:rich>
                  <a:bodyPr/>
                  <a:lstStyle/>
                  <a:p>
                    <a:r>
                      <a:rPr lang="en-US" dirty="0">
                        <a:solidFill>
                          <a:srgbClr val="B9282B"/>
                        </a:solidFill>
                      </a:rPr>
                      <a:t>27%</a:t>
                    </a:r>
                  </a:p>
                </c:rich>
              </c:tx>
              <c:showLegendKey val="0"/>
              <c:showVal val="1"/>
              <c:showCatName val="0"/>
              <c:showSerName val="0"/>
              <c:showPercent val="0"/>
              <c:showBubbleSize val="0"/>
            </c:dLbl>
            <c:dLbl>
              <c:idx val="3"/>
              <c:numFmt formatCode="#,##0&quot;%&quot;" sourceLinked="0"/>
              <c:spPr>
                <a:noFill/>
                <a:ln>
                  <a:noFill/>
                </a:ln>
                <a:effectLst/>
              </c:spPr>
              <c:txPr>
                <a:bodyPr rot="0" spcFirstLastPara="1" vertOverflow="ellipsis" vert="horz" wrap="square" anchor="ctr" anchorCtr="1"/>
                <a:lstStyle/>
                <a:p>
                  <a:pPr>
                    <a:defRPr sz="1600" b="1"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dLbl>
            <c:dLbl>
              <c:idx val="4"/>
              <c:numFmt formatCode="#,##0&quot;%&quot;" sourceLinked="0"/>
              <c:spPr>
                <a:noFill/>
                <a:ln>
                  <a:noFill/>
                </a:ln>
                <a:effectLst/>
              </c:spPr>
              <c:txPr>
                <a:bodyPr rot="0" spcFirstLastPara="1" vertOverflow="ellipsis" vert="horz" wrap="square" anchor="ctr" anchorCtr="1"/>
                <a:lstStyle/>
                <a:p>
                  <a:pPr>
                    <a:defRPr sz="1600" b="1"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dLbl>
            <c:numFmt formatCode="#,##0&quot;%&quot;" sourceLinked="0"/>
            <c:spPr>
              <a:noFill/>
              <a:ln>
                <a:noFill/>
              </a:ln>
              <a:effectLst/>
            </c:spPr>
            <c:txPr>
              <a:bodyPr rot="0" spcFirstLastPara="1" vertOverflow="ellipsis" vert="horz" wrap="square" anchor="ctr" anchorCtr="1"/>
              <a:lstStyle/>
              <a:p>
                <a:pPr>
                  <a:defRPr sz="1600"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Excellent</c:v>
                </c:pt>
                <c:pt idx="1">
                  <c:v>Very good</c:v>
                </c:pt>
                <c:pt idx="2">
                  <c:v>Good</c:v>
                </c:pt>
                <c:pt idx="3">
                  <c:v>Fair</c:v>
                </c:pt>
                <c:pt idx="4">
                  <c:v>Poor</c:v>
                </c:pt>
              </c:strCache>
            </c:strRef>
          </c:cat>
          <c:val>
            <c:numRef>
              <c:f>Sheet1!$B$2:$B$6</c:f>
              <c:numCache>
                <c:formatCode>0</c:formatCode>
                <c:ptCount val="5"/>
                <c:pt idx="0">
                  <c:v>23</c:v>
                </c:pt>
                <c:pt idx="1">
                  <c:v>32</c:v>
                </c:pt>
                <c:pt idx="2">
                  <c:v>27</c:v>
                </c:pt>
                <c:pt idx="3">
                  <c:v>14</c:v>
                </c:pt>
                <c:pt idx="4">
                  <c:v>4</c:v>
                </c:pt>
              </c:numCache>
            </c:numRef>
          </c:val>
        </c:ser>
        <c:dLbls>
          <c:showLegendKey val="0"/>
          <c:showVal val="0"/>
          <c:showCatName val="0"/>
          <c:showSerName val="0"/>
          <c:showPercent val="0"/>
          <c:showBubbleSize val="0"/>
        </c:dLbls>
        <c:gapWidth val="80"/>
        <c:axId val="96116096"/>
        <c:axId val="96134272"/>
      </c:barChart>
      <c:catAx>
        <c:axId val="96116096"/>
        <c:scaling>
          <c:orientation val="maxMin"/>
        </c:scaling>
        <c:delete val="0"/>
        <c:axPos val="l"/>
        <c:numFmt formatCode="General" sourceLinked="0"/>
        <c:majorTickMark val="out"/>
        <c:minorTickMark val="none"/>
        <c:tickLblPos val="nextTo"/>
        <c:spPr>
          <a:noFill/>
          <a:ln w="19050" cap="flat" cmpd="sng" algn="ctr">
            <a:solidFill>
              <a:schemeClr val="bg2"/>
            </a:solidFill>
            <a:round/>
          </a:ln>
          <a:effectLst/>
        </c:spPr>
        <c:txPr>
          <a:bodyPr rot="0" spcFirstLastPara="1" vertOverflow="ellipsis" wrap="square" anchor="ctr" anchorCtr="1"/>
          <a:lstStyle/>
          <a:p>
            <a:pPr>
              <a:defRPr sz="1600" b="1" i="0" u="none" strike="noStrike" kern="1200" baseline="0">
                <a:solidFill>
                  <a:srgbClr val="5582BB"/>
                </a:solidFill>
                <a:latin typeface="+mn-lt"/>
                <a:ea typeface="+mn-ea"/>
                <a:cs typeface="+mn-cs"/>
              </a:defRPr>
            </a:pPr>
            <a:endParaRPr lang="en-US"/>
          </a:p>
        </c:txPr>
        <c:crossAx val="96134272"/>
        <c:crosses val="autoZero"/>
        <c:auto val="1"/>
        <c:lblAlgn val="ctr"/>
        <c:lblOffset val="100"/>
        <c:noMultiLvlLbl val="0"/>
      </c:catAx>
      <c:valAx>
        <c:axId val="96134272"/>
        <c:scaling>
          <c:orientation val="minMax"/>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600" b="1" i="0" u="none" strike="noStrike" kern="1200" baseline="0">
                <a:solidFill>
                  <a:schemeClr val="bg2"/>
                </a:solidFill>
                <a:latin typeface="+mn-lt"/>
                <a:ea typeface="+mn-ea"/>
                <a:cs typeface="+mn-cs"/>
              </a:defRPr>
            </a:pPr>
            <a:endParaRPr lang="en-US"/>
          </a:p>
        </c:txPr>
        <c:crossAx val="96116096"/>
        <c:crosses val="autoZero"/>
        <c:crossBetween val="between"/>
      </c:valAx>
      <c:spPr>
        <a:noFill/>
        <a:ln>
          <a:noFill/>
        </a:ln>
        <a:effectLst/>
      </c:spPr>
    </c:plotArea>
    <c:plotVisOnly val="1"/>
    <c:dispBlanksAs val="gap"/>
    <c:showDLblsOverMax val="0"/>
  </c:chart>
  <c:spPr>
    <a:noFill/>
    <a:ln>
      <a:noFill/>
    </a:ln>
    <a:effectLst/>
  </c:spPr>
  <c:txPr>
    <a:bodyPr/>
    <a:lstStyle/>
    <a:p>
      <a:pPr>
        <a:defRPr sz="1600" b="1">
          <a:solidFill>
            <a:schemeClr val="bg2"/>
          </a:solidFil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8.8163244300344806E-2"/>
          <c:y val="0.24315686119337501"/>
          <c:w val="0.87636238484895101"/>
          <c:h val="0.69694265489541196"/>
        </c:manualLayout>
      </c:layout>
      <c:barChart>
        <c:barDir val="bar"/>
        <c:grouping val="stacked"/>
        <c:varyColors val="0"/>
        <c:ser>
          <c:idx val="5"/>
          <c:order val="0"/>
          <c:tx>
            <c:strRef>
              <c:f>Sheet1!$A$2</c:f>
              <c:strCache>
                <c:ptCount val="1"/>
                <c:pt idx="0">
                  <c:v>Rated 1</c:v>
                </c:pt>
              </c:strCache>
            </c:strRef>
          </c:tx>
          <c:spPr>
            <a:solidFill>
              <a:schemeClr val="accent1">
                <a:lumMod val="60000"/>
                <a:lumOff val="40000"/>
              </a:schemeClr>
            </a:solidFill>
          </c:spPr>
          <c:invertIfNegative val="0"/>
          <c:dLbls>
            <c:numFmt formatCode="#,##0&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Sheet1!$B$1:$C$1</c:f>
              <c:numCache>
                <c:formatCode>General</c:formatCode>
                <c:ptCount val="2"/>
                <c:pt idx="0">
                  <c:v>2008</c:v>
                </c:pt>
                <c:pt idx="1">
                  <c:v>2012</c:v>
                </c:pt>
              </c:numCache>
            </c:numRef>
          </c:cat>
          <c:val>
            <c:numRef>
              <c:f>Sheet1!$B$2:$C$2</c:f>
              <c:numCache>
                <c:formatCode>0</c:formatCode>
                <c:ptCount val="2"/>
                <c:pt idx="0" formatCode="General">
                  <c:v>9</c:v>
                </c:pt>
                <c:pt idx="1">
                  <c:v>7.1</c:v>
                </c:pt>
              </c:numCache>
            </c:numRef>
          </c:val>
        </c:ser>
        <c:ser>
          <c:idx val="0"/>
          <c:order val="1"/>
          <c:tx>
            <c:strRef>
              <c:f>Sheet1!$A$3</c:f>
              <c:strCache>
                <c:ptCount val="1"/>
                <c:pt idx="0">
                  <c:v>Rated 2</c:v>
                </c:pt>
              </c:strCache>
            </c:strRef>
          </c:tx>
          <c:spPr>
            <a:solidFill>
              <a:srgbClr val="FF0000"/>
            </a:solidFill>
          </c:spPr>
          <c:invertIfNegative val="0"/>
          <c:dLbls>
            <c:numFmt formatCode="#,##0&quot;%&quot;;#,##0&quot;%&quot;"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Sheet1!$B$1:$C$1</c:f>
              <c:numCache>
                <c:formatCode>General</c:formatCode>
                <c:ptCount val="2"/>
                <c:pt idx="0">
                  <c:v>2008</c:v>
                </c:pt>
                <c:pt idx="1">
                  <c:v>2012</c:v>
                </c:pt>
              </c:numCache>
            </c:numRef>
          </c:cat>
          <c:val>
            <c:numRef>
              <c:f>Sheet1!$B$3:$C$3</c:f>
              <c:numCache>
                <c:formatCode>0</c:formatCode>
                <c:ptCount val="2"/>
                <c:pt idx="0" formatCode="General">
                  <c:v>6</c:v>
                </c:pt>
                <c:pt idx="1">
                  <c:v>4.3</c:v>
                </c:pt>
              </c:numCache>
            </c:numRef>
          </c:val>
        </c:ser>
        <c:ser>
          <c:idx val="1"/>
          <c:order val="2"/>
          <c:tx>
            <c:strRef>
              <c:f>Sheet1!$A$4</c:f>
              <c:strCache>
                <c:ptCount val="1"/>
                <c:pt idx="0">
                  <c:v>Rated 3</c:v>
                </c:pt>
              </c:strCache>
            </c:strRef>
          </c:tx>
          <c:spPr>
            <a:solidFill>
              <a:schemeClr val="accent1">
                <a:lumMod val="75000"/>
              </a:schemeClr>
            </a:solidFill>
          </c:spPr>
          <c:invertIfNegative val="0"/>
          <c:dLbls>
            <c:numFmt formatCode="#,##0&quot;%&quot;;#,##0&quot;%&quot;"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Sheet1!$B$1:$C$1</c:f>
              <c:numCache>
                <c:formatCode>General</c:formatCode>
                <c:ptCount val="2"/>
                <c:pt idx="0">
                  <c:v>2008</c:v>
                </c:pt>
                <c:pt idx="1">
                  <c:v>2012</c:v>
                </c:pt>
              </c:numCache>
            </c:numRef>
          </c:cat>
          <c:val>
            <c:numRef>
              <c:f>Sheet1!$B$4:$C$4</c:f>
              <c:numCache>
                <c:formatCode>0</c:formatCode>
                <c:ptCount val="2"/>
                <c:pt idx="0" formatCode="General">
                  <c:v>9</c:v>
                </c:pt>
                <c:pt idx="1">
                  <c:v>6.8</c:v>
                </c:pt>
              </c:numCache>
            </c:numRef>
          </c:val>
        </c:ser>
        <c:ser>
          <c:idx val="2"/>
          <c:order val="3"/>
          <c:tx>
            <c:strRef>
              <c:f>Sheet1!$A$5</c:f>
              <c:strCache>
                <c:ptCount val="1"/>
                <c:pt idx="0">
                  <c:v>Rated 4</c:v>
                </c:pt>
              </c:strCache>
            </c:strRef>
          </c:tx>
          <c:spPr>
            <a:solidFill>
              <a:srgbClr val="82C836"/>
            </a:solidFill>
          </c:spPr>
          <c:invertIfNegative val="0"/>
          <c:dLbls>
            <c:numFmt formatCode="#,##0&quot;%&quot;;#,##0&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Sheet1!$B$1:$C$1</c:f>
              <c:numCache>
                <c:formatCode>General</c:formatCode>
                <c:ptCount val="2"/>
                <c:pt idx="0">
                  <c:v>2008</c:v>
                </c:pt>
                <c:pt idx="1">
                  <c:v>2012</c:v>
                </c:pt>
              </c:numCache>
            </c:numRef>
          </c:cat>
          <c:val>
            <c:numRef>
              <c:f>Sheet1!$B$5:$C$5</c:f>
              <c:numCache>
                <c:formatCode>0</c:formatCode>
                <c:ptCount val="2"/>
                <c:pt idx="0" formatCode="General">
                  <c:v>11</c:v>
                </c:pt>
                <c:pt idx="1">
                  <c:v>7.2</c:v>
                </c:pt>
              </c:numCache>
            </c:numRef>
          </c:val>
        </c:ser>
        <c:ser>
          <c:idx val="3"/>
          <c:order val="4"/>
          <c:tx>
            <c:strRef>
              <c:f>Sheet1!$A$6</c:f>
              <c:strCache>
                <c:ptCount val="1"/>
                <c:pt idx="0">
                  <c:v>Rated 5</c:v>
                </c:pt>
              </c:strCache>
            </c:strRef>
          </c:tx>
          <c:spPr>
            <a:solidFill>
              <a:srgbClr val="00D25F"/>
            </a:solidFill>
          </c:spPr>
          <c:invertIfNegative val="0"/>
          <c:dLbls>
            <c:numFmt formatCode="#,##0&quot;%&quot;;#,##0&quot;%&quot;" sourceLinked="0"/>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Sheet1!$B$1:$C$1</c:f>
              <c:numCache>
                <c:formatCode>General</c:formatCode>
                <c:ptCount val="2"/>
                <c:pt idx="0">
                  <c:v>2008</c:v>
                </c:pt>
                <c:pt idx="1">
                  <c:v>2012</c:v>
                </c:pt>
              </c:numCache>
            </c:numRef>
          </c:cat>
          <c:val>
            <c:numRef>
              <c:f>Sheet1!$B$6:$C$6</c:f>
              <c:numCache>
                <c:formatCode>0</c:formatCode>
                <c:ptCount val="2"/>
                <c:pt idx="0" formatCode="General">
                  <c:v>16</c:v>
                </c:pt>
                <c:pt idx="1">
                  <c:v>15.5</c:v>
                </c:pt>
              </c:numCache>
            </c:numRef>
          </c:val>
        </c:ser>
        <c:ser>
          <c:idx val="4"/>
          <c:order val="5"/>
          <c:tx>
            <c:strRef>
              <c:f>Sheet1!$A$7</c:f>
              <c:strCache>
                <c:ptCount val="1"/>
                <c:pt idx="0">
                  <c:v>Rated 6</c:v>
                </c:pt>
              </c:strCache>
            </c:strRef>
          </c:tx>
          <c:spPr>
            <a:solidFill>
              <a:srgbClr val="009900"/>
            </a:solidFill>
          </c:spPr>
          <c:invertIfNegative val="0"/>
          <c:dLbls>
            <c:numFmt formatCode="#,##0&quot;%&quot;;#,##0&quot;%&quot;"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Sheet1!$B$1:$C$1</c:f>
              <c:numCache>
                <c:formatCode>General</c:formatCode>
                <c:ptCount val="2"/>
                <c:pt idx="0">
                  <c:v>2008</c:v>
                </c:pt>
                <c:pt idx="1">
                  <c:v>2012</c:v>
                </c:pt>
              </c:numCache>
            </c:numRef>
          </c:cat>
          <c:val>
            <c:numRef>
              <c:f>Sheet1!$B$7:$C$7</c:f>
              <c:numCache>
                <c:formatCode>0</c:formatCode>
                <c:ptCount val="2"/>
                <c:pt idx="0" formatCode="General">
                  <c:v>13</c:v>
                </c:pt>
                <c:pt idx="1">
                  <c:v>12.9</c:v>
                </c:pt>
              </c:numCache>
            </c:numRef>
          </c:val>
        </c:ser>
        <c:ser>
          <c:idx val="6"/>
          <c:order val="6"/>
          <c:tx>
            <c:strRef>
              <c:f>Sheet1!$A$8</c:f>
              <c:strCache>
                <c:ptCount val="1"/>
                <c:pt idx="0">
                  <c:v>Rated 7</c:v>
                </c:pt>
              </c:strCache>
            </c:strRef>
          </c:tx>
          <c:spPr>
            <a:solidFill>
              <a:srgbClr val="006600"/>
            </a:solidFill>
          </c:spPr>
          <c:invertIfNegative val="0"/>
          <c:dLbls>
            <c:numFmt formatCode="#,##0&quot;%&quot;;#,##0&quot;%&quot;"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Sheet1!$B$1:$C$1</c:f>
              <c:numCache>
                <c:formatCode>General</c:formatCode>
                <c:ptCount val="2"/>
                <c:pt idx="0">
                  <c:v>2008</c:v>
                </c:pt>
                <c:pt idx="1">
                  <c:v>2012</c:v>
                </c:pt>
              </c:numCache>
            </c:numRef>
          </c:cat>
          <c:val>
            <c:numRef>
              <c:f>Sheet1!$B$8:$C$8</c:f>
              <c:numCache>
                <c:formatCode>0</c:formatCode>
                <c:ptCount val="2"/>
                <c:pt idx="0" formatCode="General">
                  <c:v>13</c:v>
                </c:pt>
                <c:pt idx="1">
                  <c:v>15.6</c:v>
                </c:pt>
              </c:numCache>
            </c:numRef>
          </c:val>
        </c:ser>
        <c:ser>
          <c:idx val="7"/>
          <c:order val="7"/>
          <c:tx>
            <c:strRef>
              <c:f>Sheet1!$A$9</c:f>
              <c:strCache>
                <c:ptCount val="1"/>
                <c:pt idx="0">
                  <c:v>Rated 8</c:v>
                </c:pt>
              </c:strCache>
            </c:strRef>
          </c:tx>
          <c:spPr>
            <a:solidFill>
              <a:srgbClr val="00B0F0"/>
            </a:solidFill>
          </c:spPr>
          <c:invertIfNegative val="0"/>
          <c:dLbls>
            <c:numFmt formatCode="#,##0&quot;%&quot;;#,##0&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Sheet1!$B$1:$C$1</c:f>
              <c:numCache>
                <c:formatCode>General</c:formatCode>
                <c:ptCount val="2"/>
                <c:pt idx="0">
                  <c:v>2008</c:v>
                </c:pt>
                <c:pt idx="1">
                  <c:v>2012</c:v>
                </c:pt>
              </c:numCache>
            </c:numRef>
          </c:cat>
          <c:val>
            <c:numRef>
              <c:f>Sheet1!$B$9:$C$9</c:f>
              <c:numCache>
                <c:formatCode>0</c:formatCode>
                <c:ptCount val="2"/>
                <c:pt idx="0" formatCode="General">
                  <c:v>9</c:v>
                </c:pt>
                <c:pt idx="1">
                  <c:v>13.3</c:v>
                </c:pt>
              </c:numCache>
            </c:numRef>
          </c:val>
        </c:ser>
        <c:ser>
          <c:idx val="8"/>
          <c:order val="8"/>
          <c:tx>
            <c:strRef>
              <c:f>Sheet1!$A$10</c:f>
              <c:strCache>
                <c:ptCount val="1"/>
                <c:pt idx="0">
                  <c:v>Rated 9</c:v>
                </c:pt>
              </c:strCache>
            </c:strRef>
          </c:tx>
          <c:spPr>
            <a:solidFill>
              <a:srgbClr val="0070C0"/>
            </a:solidFill>
          </c:spPr>
          <c:invertIfNegative val="0"/>
          <c:dLbls>
            <c:numFmt formatCode="#,##0&quot;%&quot;;#,##0&quot;%&quot;"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Sheet1!$B$1:$C$1</c:f>
              <c:numCache>
                <c:formatCode>General</c:formatCode>
                <c:ptCount val="2"/>
                <c:pt idx="0">
                  <c:v>2008</c:v>
                </c:pt>
                <c:pt idx="1">
                  <c:v>2012</c:v>
                </c:pt>
              </c:numCache>
            </c:numRef>
          </c:cat>
          <c:val>
            <c:numRef>
              <c:f>Sheet1!$B$10:$C$10</c:f>
              <c:numCache>
                <c:formatCode>0</c:formatCode>
                <c:ptCount val="2"/>
                <c:pt idx="0" formatCode="General">
                  <c:v>5</c:v>
                </c:pt>
                <c:pt idx="1">
                  <c:v>8</c:v>
                </c:pt>
              </c:numCache>
            </c:numRef>
          </c:val>
        </c:ser>
        <c:ser>
          <c:idx val="9"/>
          <c:order val="9"/>
          <c:tx>
            <c:strRef>
              <c:f>Sheet1!$A$11</c:f>
              <c:strCache>
                <c:ptCount val="1"/>
                <c:pt idx="0">
                  <c:v>Rated 10</c:v>
                </c:pt>
              </c:strCache>
            </c:strRef>
          </c:tx>
          <c:spPr>
            <a:solidFill>
              <a:srgbClr val="002060"/>
            </a:solidFill>
          </c:spPr>
          <c:invertIfNegative val="0"/>
          <c:dLbls>
            <c:numFmt formatCode="#,##0&quot;%&quot;;#,##0&quot;%&quot;"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Sheet1!$B$1:$C$1</c:f>
              <c:numCache>
                <c:formatCode>General</c:formatCode>
                <c:ptCount val="2"/>
                <c:pt idx="0">
                  <c:v>2008</c:v>
                </c:pt>
                <c:pt idx="1">
                  <c:v>2012</c:v>
                </c:pt>
              </c:numCache>
            </c:numRef>
          </c:cat>
          <c:val>
            <c:numRef>
              <c:f>Sheet1!$B$11:$C$11</c:f>
              <c:numCache>
                <c:formatCode>0</c:formatCode>
                <c:ptCount val="2"/>
                <c:pt idx="0" formatCode="General">
                  <c:v>9</c:v>
                </c:pt>
                <c:pt idx="1">
                  <c:v>9.1</c:v>
                </c:pt>
              </c:numCache>
            </c:numRef>
          </c:val>
        </c:ser>
        <c:dLbls>
          <c:showLegendKey val="0"/>
          <c:showVal val="1"/>
          <c:showCatName val="0"/>
          <c:showSerName val="0"/>
          <c:showPercent val="0"/>
          <c:showBubbleSize val="0"/>
        </c:dLbls>
        <c:gapWidth val="80"/>
        <c:overlap val="100"/>
        <c:serLines/>
        <c:axId val="95860992"/>
        <c:axId val="95879168"/>
      </c:barChart>
      <c:catAx>
        <c:axId val="95860992"/>
        <c:scaling>
          <c:orientation val="minMax"/>
        </c:scaling>
        <c:delete val="0"/>
        <c:axPos val="l"/>
        <c:numFmt formatCode="General" sourceLinked="1"/>
        <c:majorTickMark val="out"/>
        <c:minorTickMark val="none"/>
        <c:tickLblPos val="nextTo"/>
        <c:spPr>
          <a:ln>
            <a:noFill/>
          </a:ln>
        </c:spPr>
        <c:txPr>
          <a:bodyPr rot="0" vert="horz"/>
          <a:lstStyle/>
          <a:p>
            <a:pPr>
              <a:defRPr b="1"/>
            </a:pPr>
            <a:endParaRPr lang="en-US"/>
          </a:p>
        </c:txPr>
        <c:crossAx val="95879168"/>
        <c:crosses val="autoZero"/>
        <c:auto val="1"/>
        <c:lblAlgn val="ctr"/>
        <c:lblOffset val="100"/>
        <c:tickLblSkip val="1"/>
        <c:tickMarkSkip val="1"/>
        <c:noMultiLvlLbl val="0"/>
      </c:catAx>
      <c:valAx>
        <c:axId val="95879168"/>
        <c:scaling>
          <c:orientation val="minMax"/>
          <c:max val="100"/>
        </c:scaling>
        <c:delete val="1"/>
        <c:axPos val="b"/>
        <c:numFmt formatCode="#,##0&quot;%&quot;" sourceLinked="0"/>
        <c:majorTickMark val="out"/>
        <c:minorTickMark val="none"/>
        <c:tickLblPos val="none"/>
        <c:crossAx val="95860992"/>
        <c:crosses val="autoZero"/>
        <c:crossBetween val="between"/>
        <c:majorUnit val="20"/>
        <c:minorUnit val="10"/>
      </c:valAx>
    </c:plotArea>
    <c:plotVisOnly val="1"/>
    <c:dispBlanksAs val="gap"/>
    <c:showDLblsOverMax val="0"/>
  </c:chart>
  <c:txPr>
    <a:bodyPr/>
    <a:lstStyle/>
    <a:p>
      <a:pPr>
        <a:defRPr sz="14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8.8163244300344806E-2"/>
          <c:y val="0.24315686119337501"/>
          <c:w val="0.87636238484895101"/>
          <c:h val="0.69694265489541196"/>
        </c:manualLayout>
      </c:layout>
      <c:barChart>
        <c:barDir val="bar"/>
        <c:grouping val="stacked"/>
        <c:varyColors val="0"/>
        <c:ser>
          <c:idx val="5"/>
          <c:order val="0"/>
          <c:tx>
            <c:strRef>
              <c:f>Sheet1!$A$2</c:f>
              <c:strCache>
                <c:ptCount val="1"/>
                <c:pt idx="0">
                  <c:v>Rated 1</c:v>
                </c:pt>
              </c:strCache>
            </c:strRef>
          </c:tx>
          <c:spPr>
            <a:solidFill>
              <a:schemeClr val="accent1">
                <a:lumMod val="60000"/>
                <a:lumOff val="40000"/>
              </a:schemeClr>
            </a:solidFill>
          </c:spPr>
          <c:invertIfNegative val="0"/>
          <c:dLbls>
            <c:numFmt formatCode="#,##0&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Sheet1!$B$1:$C$1</c:f>
              <c:numCache>
                <c:formatCode>General</c:formatCode>
                <c:ptCount val="1"/>
                <c:pt idx="0">
                  <c:v>2012</c:v>
                </c:pt>
              </c:numCache>
            </c:numRef>
          </c:cat>
          <c:val>
            <c:numRef>
              <c:f>Sheet1!$B$2:$C$2</c:f>
              <c:numCache>
                <c:formatCode>0</c:formatCode>
                <c:ptCount val="1"/>
                <c:pt idx="0">
                  <c:v>7.1</c:v>
                </c:pt>
              </c:numCache>
            </c:numRef>
          </c:val>
        </c:ser>
        <c:ser>
          <c:idx val="0"/>
          <c:order val="1"/>
          <c:tx>
            <c:strRef>
              <c:f>Sheet1!$A$3</c:f>
              <c:strCache>
                <c:ptCount val="1"/>
                <c:pt idx="0">
                  <c:v>Rated 2</c:v>
                </c:pt>
              </c:strCache>
            </c:strRef>
          </c:tx>
          <c:spPr>
            <a:solidFill>
              <a:srgbClr val="FF0000"/>
            </a:solidFill>
          </c:spPr>
          <c:invertIfNegative val="0"/>
          <c:dLbls>
            <c:numFmt formatCode="#,##0&quot;%&quot;;#,##0&quot;%&quot;"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Sheet1!$B$1:$C$1</c:f>
              <c:numCache>
                <c:formatCode>General</c:formatCode>
                <c:ptCount val="1"/>
                <c:pt idx="0">
                  <c:v>2012</c:v>
                </c:pt>
              </c:numCache>
            </c:numRef>
          </c:cat>
          <c:val>
            <c:numRef>
              <c:f>Sheet1!$B$3:$C$3</c:f>
              <c:numCache>
                <c:formatCode>0</c:formatCode>
                <c:ptCount val="1"/>
                <c:pt idx="0">
                  <c:v>4.3</c:v>
                </c:pt>
              </c:numCache>
            </c:numRef>
          </c:val>
        </c:ser>
        <c:ser>
          <c:idx val="1"/>
          <c:order val="2"/>
          <c:tx>
            <c:strRef>
              <c:f>Sheet1!$A$4</c:f>
              <c:strCache>
                <c:ptCount val="1"/>
                <c:pt idx="0">
                  <c:v>Rated 3</c:v>
                </c:pt>
              </c:strCache>
            </c:strRef>
          </c:tx>
          <c:spPr>
            <a:solidFill>
              <a:schemeClr val="accent1">
                <a:lumMod val="75000"/>
              </a:schemeClr>
            </a:solidFill>
          </c:spPr>
          <c:invertIfNegative val="0"/>
          <c:dLbls>
            <c:numFmt formatCode="#,##0&quot;%&quot;;#,##0&quot;%&quot;"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Sheet1!$B$1:$C$1</c:f>
              <c:numCache>
                <c:formatCode>General</c:formatCode>
                <c:ptCount val="1"/>
                <c:pt idx="0">
                  <c:v>2012</c:v>
                </c:pt>
              </c:numCache>
            </c:numRef>
          </c:cat>
          <c:val>
            <c:numRef>
              <c:f>Sheet1!$B$4:$C$4</c:f>
              <c:numCache>
                <c:formatCode>0</c:formatCode>
                <c:ptCount val="1"/>
                <c:pt idx="0">
                  <c:v>6.8</c:v>
                </c:pt>
              </c:numCache>
            </c:numRef>
          </c:val>
        </c:ser>
        <c:ser>
          <c:idx val="2"/>
          <c:order val="3"/>
          <c:tx>
            <c:strRef>
              <c:f>Sheet1!$A$5</c:f>
              <c:strCache>
                <c:ptCount val="1"/>
                <c:pt idx="0">
                  <c:v>Rated 4</c:v>
                </c:pt>
              </c:strCache>
            </c:strRef>
          </c:tx>
          <c:spPr>
            <a:solidFill>
              <a:srgbClr val="82C836"/>
            </a:solidFill>
          </c:spPr>
          <c:invertIfNegative val="0"/>
          <c:dLbls>
            <c:numFmt formatCode="#,##0&quot;%&quot;;#,##0&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Sheet1!$B$1:$C$1</c:f>
              <c:numCache>
                <c:formatCode>General</c:formatCode>
                <c:ptCount val="1"/>
                <c:pt idx="0">
                  <c:v>2012</c:v>
                </c:pt>
              </c:numCache>
            </c:numRef>
          </c:cat>
          <c:val>
            <c:numRef>
              <c:f>Sheet1!$B$5:$C$5</c:f>
              <c:numCache>
                <c:formatCode>0</c:formatCode>
                <c:ptCount val="1"/>
                <c:pt idx="0">
                  <c:v>7.2</c:v>
                </c:pt>
              </c:numCache>
            </c:numRef>
          </c:val>
        </c:ser>
        <c:ser>
          <c:idx val="3"/>
          <c:order val="4"/>
          <c:tx>
            <c:strRef>
              <c:f>Sheet1!$A$6</c:f>
              <c:strCache>
                <c:ptCount val="1"/>
                <c:pt idx="0">
                  <c:v>Rated 5</c:v>
                </c:pt>
              </c:strCache>
            </c:strRef>
          </c:tx>
          <c:spPr>
            <a:solidFill>
              <a:srgbClr val="00D25F"/>
            </a:solidFill>
          </c:spPr>
          <c:invertIfNegative val="0"/>
          <c:dLbls>
            <c:numFmt formatCode="#,##0&quot;%&quot;;#,##0&quot;%&quot;" sourceLinked="0"/>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Sheet1!$B$1:$C$1</c:f>
              <c:numCache>
                <c:formatCode>General</c:formatCode>
                <c:ptCount val="1"/>
                <c:pt idx="0">
                  <c:v>2012</c:v>
                </c:pt>
              </c:numCache>
            </c:numRef>
          </c:cat>
          <c:val>
            <c:numRef>
              <c:f>Sheet1!$B$6:$C$6</c:f>
              <c:numCache>
                <c:formatCode>0</c:formatCode>
                <c:ptCount val="1"/>
                <c:pt idx="0">
                  <c:v>15.5</c:v>
                </c:pt>
              </c:numCache>
            </c:numRef>
          </c:val>
        </c:ser>
        <c:ser>
          <c:idx val="4"/>
          <c:order val="5"/>
          <c:tx>
            <c:strRef>
              <c:f>Sheet1!$A$7</c:f>
              <c:strCache>
                <c:ptCount val="1"/>
                <c:pt idx="0">
                  <c:v>Rated 6</c:v>
                </c:pt>
              </c:strCache>
            </c:strRef>
          </c:tx>
          <c:spPr>
            <a:solidFill>
              <a:srgbClr val="009900"/>
            </a:solidFill>
          </c:spPr>
          <c:invertIfNegative val="0"/>
          <c:dLbls>
            <c:numFmt formatCode="#,##0&quot;%&quot;;#,##0&quot;%&quot;"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Sheet1!$B$1:$C$1</c:f>
              <c:numCache>
                <c:formatCode>General</c:formatCode>
                <c:ptCount val="1"/>
                <c:pt idx="0">
                  <c:v>2012</c:v>
                </c:pt>
              </c:numCache>
            </c:numRef>
          </c:cat>
          <c:val>
            <c:numRef>
              <c:f>Sheet1!$B$7:$C$7</c:f>
              <c:numCache>
                <c:formatCode>0</c:formatCode>
                <c:ptCount val="1"/>
                <c:pt idx="0">
                  <c:v>12.9</c:v>
                </c:pt>
              </c:numCache>
            </c:numRef>
          </c:val>
        </c:ser>
        <c:ser>
          <c:idx val="6"/>
          <c:order val="6"/>
          <c:tx>
            <c:strRef>
              <c:f>Sheet1!$A$8</c:f>
              <c:strCache>
                <c:ptCount val="1"/>
                <c:pt idx="0">
                  <c:v>Rated 7</c:v>
                </c:pt>
              </c:strCache>
            </c:strRef>
          </c:tx>
          <c:spPr>
            <a:solidFill>
              <a:srgbClr val="006600"/>
            </a:solidFill>
          </c:spPr>
          <c:invertIfNegative val="0"/>
          <c:dLbls>
            <c:numFmt formatCode="#,##0&quot;%&quot;;#,##0&quot;%&quot;"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Sheet1!$B$1:$C$1</c:f>
              <c:numCache>
                <c:formatCode>General</c:formatCode>
                <c:ptCount val="1"/>
                <c:pt idx="0">
                  <c:v>2012</c:v>
                </c:pt>
              </c:numCache>
            </c:numRef>
          </c:cat>
          <c:val>
            <c:numRef>
              <c:f>Sheet1!$B$8:$C$8</c:f>
              <c:numCache>
                <c:formatCode>0</c:formatCode>
                <c:ptCount val="1"/>
                <c:pt idx="0">
                  <c:v>15.6</c:v>
                </c:pt>
              </c:numCache>
            </c:numRef>
          </c:val>
        </c:ser>
        <c:ser>
          <c:idx val="7"/>
          <c:order val="7"/>
          <c:tx>
            <c:strRef>
              <c:f>Sheet1!$A$9</c:f>
              <c:strCache>
                <c:ptCount val="1"/>
                <c:pt idx="0">
                  <c:v>Rated 8</c:v>
                </c:pt>
              </c:strCache>
            </c:strRef>
          </c:tx>
          <c:spPr>
            <a:solidFill>
              <a:srgbClr val="00B0F0"/>
            </a:solidFill>
          </c:spPr>
          <c:invertIfNegative val="0"/>
          <c:dLbls>
            <c:numFmt formatCode="#,##0&quot;%&quot;;#,##0&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Sheet1!$B$1:$C$1</c:f>
              <c:numCache>
                <c:formatCode>General</c:formatCode>
                <c:ptCount val="1"/>
                <c:pt idx="0">
                  <c:v>2012</c:v>
                </c:pt>
              </c:numCache>
            </c:numRef>
          </c:cat>
          <c:val>
            <c:numRef>
              <c:f>Sheet1!$B$9:$C$9</c:f>
              <c:numCache>
                <c:formatCode>0</c:formatCode>
                <c:ptCount val="1"/>
                <c:pt idx="0">
                  <c:v>13.3</c:v>
                </c:pt>
              </c:numCache>
            </c:numRef>
          </c:val>
        </c:ser>
        <c:ser>
          <c:idx val="8"/>
          <c:order val="8"/>
          <c:tx>
            <c:strRef>
              <c:f>Sheet1!$A$10</c:f>
              <c:strCache>
                <c:ptCount val="1"/>
                <c:pt idx="0">
                  <c:v>Rated 9</c:v>
                </c:pt>
              </c:strCache>
            </c:strRef>
          </c:tx>
          <c:spPr>
            <a:solidFill>
              <a:srgbClr val="0070C0"/>
            </a:solidFill>
          </c:spPr>
          <c:invertIfNegative val="0"/>
          <c:dLbls>
            <c:numFmt formatCode="#,##0&quot;%&quot;;#,##0&quot;%&quot;"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Sheet1!$B$1:$C$1</c:f>
              <c:numCache>
                <c:formatCode>General</c:formatCode>
                <c:ptCount val="1"/>
                <c:pt idx="0">
                  <c:v>2012</c:v>
                </c:pt>
              </c:numCache>
            </c:numRef>
          </c:cat>
          <c:val>
            <c:numRef>
              <c:f>Sheet1!$B$10:$C$10</c:f>
              <c:numCache>
                <c:formatCode>0</c:formatCode>
                <c:ptCount val="1"/>
                <c:pt idx="0">
                  <c:v>8</c:v>
                </c:pt>
              </c:numCache>
            </c:numRef>
          </c:val>
        </c:ser>
        <c:ser>
          <c:idx val="9"/>
          <c:order val="9"/>
          <c:tx>
            <c:strRef>
              <c:f>Sheet1!$A$11</c:f>
              <c:strCache>
                <c:ptCount val="1"/>
                <c:pt idx="0">
                  <c:v>Rated 10</c:v>
                </c:pt>
              </c:strCache>
            </c:strRef>
          </c:tx>
          <c:spPr>
            <a:solidFill>
              <a:srgbClr val="002060"/>
            </a:solidFill>
          </c:spPr>
          <c:invertIfNegative val="0"/>
          <c:dLbls>
            <c:numFmt formatCode="#,##0&quot;%&quot;;#,##0&quot;%&quot;"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Sheet1!$B$1:$C$1</c:f>
              <c:numCache>
                <c:formatCode>General</c:formatCode>
                <c:ptCount val="1"/>
                <c:pt idx="0">
                  <c:v>2012</c:v>
                </c:pt>
              </c:numCache>
            </c:numRef>
          </c:cat>
          <c:val>
            <c:numRef>
              <c:f>Sheet1!$B$11:$C$11</c:f>
              <c:numCache>
                <c:formatCode>0</c:formatCode>
                <c:ptCount val="1"/>
                <c:pt idx="0">
                  <c:v>9.1</c:v>
                </c:pt>
              </c:numCache>
            </c:numRef>
          </c:val>
        </c:ser>
        <c:dLbls>
          <c:showLegendKey val="0"/>
          <c:showVal val="1"/>
          <c:showCatName val="0"/>
          <c:showSerName val="0"/>
          <c:showPercent val="0"/>
          <c:showBubbleSize val="0"/>
        </c:dLbls>
        <c:gapWidth val="80"/>
        <c:overlap val="100"/>
        <c:serLines/>
        <c:axId val="97276672"/>
        <c:axId val="97278208"/>
      </c:barChart>
      <c:catAx>
        <c:axId val="97276672"/>
        <c:scaling>
          <c:orientation val="minMax"/>
        </c:scaling>
        <c:delete val="0"/>
        <c:axPos val="l"/>
        <c:numFmt formatCode="General" sourceLinked="1"/>
        <c:majorTickMark val="out"/>
        <c:minorTickMark val="none"/>
        <c:tickLblPos val="nextTo"/>
        <c:spPr>
          <a:ln>
            <a:noFill/>
          </a:ln>
        </c:spPr>
        <c:txPr>
          <a:bodyPr rot="0" vert="horz"/>
          <a:lstStyle/>
          <a:p>
            <a:pPr>
              <a:defRPr b="1"/>
            </a:pPr>
            <a:endParaRPr lang="en-US"/>
          </a:p>
        </c:txPr>
        <c:crossAx val="97278208"/>
        <c:crosses val="autoZero"/>
        <c:auto val="1"/>
        <c:lblAlgn val="ctr"/>
        <c:lblOffset val="100"/>
        <c:tickLblSkip val="1"/>
        <c:tickMarkSkip val="1"/>
        <c:noMultiLvlLbl val="0"/>
      </c:catAx>
      <c:valAx>
        <c:axId val="97278208"/>
        <c:scaling>
          <c:orientation val="minMax"/>
          <c:max val="100"/>
        </c:scaling>
        <c:delete val="1"/>
        <c:axPos val="b"/>
        <c:numFmt formatCode="#,##0&quot;%&quot;" sourceLinked="0"/>
        <c:majorTickMark val="out"/>
        <c:minorTickMark val="none"/>
        <c:tickLblPos val="none"/>
        <c:crossAx val="97276672"/>
        <c:crosses val="autoZero"/>
        <c:crossBetween val="between"/>
        <c:majorUnit val="20"/>
        <c:minorUnit val="10"/>
      </c:valAx>
    </c:plotArea>
    <c:plotVisOnly val="1"/>
    <c:dispBlanksAs val="gap"/>
    <c:showDLblsOverMax val="0"/>
  </c:chart>
  <c:txPr>
    <a:bodyPr/>
    <a:lstStyle/>
    <a:p>
      <a:pPr>
        <a:defRPr sz="14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588440943159798"/>
          <c:y val="4.4455156372100797E-2"/>
          <c:w val="0.43795831521068701"/>
          <c:h val="0.87957850856878295"/>
        </c:manualLayout>
      </c:layout>
      <c:barChart>
        <c:barDir val="bar"/>
        <c:grouping val="clustered"/>
        <c:varyColors val="0"/>
        <c:ser>
          <c:idx val="0"/>
          <c:order val="0"/>
          <c:tx>
            <c:strRef>
              <c:f>Sheet1!$B$1</c:f>
              <c:strCache>
                <c:ptCount val="1"/>
                <c:pt idx="0">
                  <c:v>2012</c:v>
                </c:pt>
              </c:strCache>
            </c:strRef>
          </c:tx>
          <c:spPr>
            <a:solidFill>
              <a:srgbClr val="B9282B"/>
            </a:solidFill>
            <a:scene3d>
              <a:camera prst="orthographicFront"/>
              <a:lightRig rig="threePt" dir="t"/>
            </a:scene3d>
            <a:sp3d>
              <a:bevelT/>
            </a:sp3d>
          </c:spPr>
          <c:invertIfNegative val="0"/>
          <c:dLbls>
            <c:numFmt formatCode="#,##0&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Feel good about supporting a_x000d_small business in my community</c:v>
                </c:pt>
                <c:pt idx="1">
                  <c:v>Generally more knowledgeable_x000d_than salespeople in retail stores</c:v>
                </c:pt>
                <c:pt idx="2">
                  <c:v>Appreciate the personal service_x000d_that direct sellers provide</c:v>
                </c:pt>
                <c:pt idx="3">
                  <c:v>Enjoyable, have fun attending_x000d_parties with family and friends</c:v>
                </c:pt>
              </c:strCache>
            </c:strRef>
          </c:cat>
          <c:val>
            <c:numRef>
              <c:f>Sheet1!$B$2:$B$5</c:f>
              <c:numCache>
                <c:formatCode>0</c:formatCode>
                <c:ptCount val="4"/>
                <c:pt idx="0">
                  <c:v>37.6</c:v>
                </c:pt>
                <c:pt idx="1">
                  <c:v>27.4</c:v>
                </c:pt>
                <c:pt idx="2">
                  <c:v>26.2</c:v>
                </c:pt>
                <c:pt idx="3">
                  <c:v>26.1</c:v>
                </c:pt>
              </c:numCache>
            </c:numRef>
          </c:val>
        </c:ser>
        <c:dLbls>
          <c:showLegendKey val="0"/>
          <c:showVal val="0"/>
          <c:showCatName val="0"/>
          <c:showSerName val="0"/>
          <c:showPercent val="0"/>
          <c:showBubbleSize val="0"/>
        </c:dLbls>
        <c:gapWidth val="100"/>
        <c:axId val="98248192"/>
        <c:axId val="98249728"/>
      </c:barChart>
      <c:catAx>
        <c:axId val="98248192"/>
        <c:scaling>
          <c:orientation val="maxMin"/>
        </c:scaling>
        <c:delete val="0"/>
        <c:axPos val="l"/>
        <c:numFmt formatCode="General" sourceLinked="0"/>
        <c:majorTickMark val="out"/>
        <c:minorTickMark val="none"/>
        <c:tickLblPos val="nextTo"/>
        <c:txPr>
          <a:bodyPr rot="0" vert="horz"/>
          <a:lstStyle/>
          <a:p>
            <a:pPr algn="r">
              <a:defRPr/>
            </a:pPr>
            <a:endParaRPr lang="en-US"/>
          </a:p>
        </c:txPr>
        <c:crossAx val="98249728"/>
        <c:crosses val="autoZero"/>
        <c:auto val="1"/>
        <c:lblAlgn val="ctr"/>
        <c:lblOffset val="100"/>
        <c:noMultiLvlLbl val="0"/>
      </c:catAx>
      <c:valAx>
        <c:axId val="98249728"/>
        <c:scaling>
          <c:orientation val="minMax"/>
        </c:scaling>
        <c:delete val="1"/>
        <c:axPos val="t"/>
        <c:numFmt formatCode="0" sourceLinked="1"/>
        <c:majorTickMark val="out"/>
        <c:minorTickMark val="none"/>
        <c:tickLblPos val="none"/>
        <c:crossAx val="98248192"/>
        <c:crosses val="autoZero"/>
        <c:crossBetween val="between"/>
      </c:valAx>
    </c:plotArea>
    <c:plotVisOnly val="1"/>
    <c:dispBlanksAs val="gap"/>
    <c:showDLblsOverMax val="0"/>
  </c:chart>
  <c:txPr>
    <a:bodyPr/>
    <a:lstStyle/>
    <a:p>
      <a:pPr>
        <a:defRPr sz="1400">
          <a:latin typeface="Arial" pitchFamily="34" charset="0"/>
          <a:cs typeface="Arial" pitchFamily="34" charset="0"/>
        </a:defRPr>
      </a:pPr>
      <a:endParaRPr lang="en-US"/>
    </a:p>
  </c:txPr>
  <c:externalData r:id="rId2">
    <c:autoUpdate val="0"/>
  </c:externalData>
  <c:userShapes r:id="rId3"/>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ln>
              <a:solidFill>
                <a:schemeClr val="accent2"/>
              </a:solidFill>
            </a:ln>
          </c:spPr>
          <c:dPt>
            <c:idx val="0"/>
            <c:bubble3D val="0"/>
            <c:spPr>
              <a:solidFill>
                <a:schemeClr val="accent2">
                  <a:lumMod val="60000"/>
                  <a:lumOff val="40000"/>
                </a:schemeClr>
              </a:solidFill>
              <a:ln w="19050">
                <a:solidFill>
                  <a:schemeClr val="accent2">
                    <a:lumMod val="60000"/>
                    <a:lumOff val="40000"/>
                  </a:schemeClr>
                </a:solidFill>
              </a:ln>
              <a:effectLst/>
            </c:spPr>
          </c:dPt>
          <c:dPt>
            <c:idx val="1"/>
            <c:bubble3D val="0"/>
            <c:spPr>
              <a:noFill/>
              <a:ln w="19050">
                <a:noFill/>
              </a:ln>
              <a:effectLst/>
            </c:spPr>
          </c:dPt>
          <c:cat>
            <c:numRef>
              <c:f>Sheet1!$A$2:$A$3</c:f>
              <c:numCache>
                <c:formatCode>General</c:formatCode>
                <c:ptCount val="2"/>
              </c:numCache>
            </c:numRef>
          </c:cat>
          <c:val>
            <c:numRef>
              <c:f>Sheet1!$B$2:$B$3</c:f>
              <c:numCache>
                <c:formatCode>General</c:formatCode>
                <c:ptCount val="2"/>
                <c:pt idx="0">
                  <c:v>37</c:v>
                </c:pt>
                <c:pt idx="1">
                  <c:v>63</c:v>
                </c:pt>
              </c:numCache>
            </c:numRef>
          </c:val>
        </c:ser>
        <c:dLbls>
          <c:showLegendKey val="0"/>
          <c:showVal val="0"/>
          <c:showCatName val="0"/>
          <c:showSerName val="0"/>
          <c:showPercent val="0"/>
          <c:showBubbleSize val="0"/>
          <c:showLeaderLines val="1"/>
        </c:dLbls>
        <c:firstSliceAng val="0"/>
        <c:holeSize val="88"/>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ln>
              <a:solidFill>
                <a:schemeClr val="accent2"/>
              </a:solidFill>
            </a:ln>
          </c:spPr>
          <c:dPt>
            <c:idx val="0"/>
            <c:bubble3D val="0"/>
            <c:spPr>
              <a:solidFill>
                <a:schemeClr val="accent2">
                  <a:lumMod val="60000"/>
                  <a:lumOff val="40000"/>
                </a:schemeClr>
              </a:solidFill>
              <a:ln w="19050">
                <a:solidFill>
                  <a:schemeClr val="accent2">
                    <a:lumMod val="60000"/>
                    <a:lumOff val="40000"/>
                  </a:schemeClr>
                </a:solidFill>
              </a:ln>
              <a:effectLst/>
            </c:spPr>
          </c:dPt>
          <c:dPt>
            <c:idx val="1"/>
            <c:bubble3D val="0"/>
            <c:spPr>
              <a:noFill/>
              <a:ln w="19050">
                <a:noFill/>
              </a:ln>
              <a:effectLst/>
            </c:spPr>
          </c:dPt>
          <c:cat>
            <c:numRef>
              <c:f>Sheet1!$A$2:$A$3</c:f>
              <c:numCache>
                <c:formatCode>General</c:formatCode>
                <c:ptCount val="2"/>
              </c:numCache>
            </c:numRef>
          </c:cat>
          <c:val>
            <c:numRef>
              <c:f>Sheet1!$B$2:$B$3</c:f>
              <c:numCache>
                <c:formatCode>General</c:formatCode>
                <c:ptCount val="2"/>
                <c:pt idx="0">
                  <c:v>43</c:v>
                </c:pt>
                <c:pt idx="1">
                  <c:v>57</c:v>
                </c:pt>
              </c:numCache>
            </c:numRef>
          </c:val>
        </c:ser>
        <c:dLbls>
          <c:showLegendKey val="0"/>
          <c:showVal val="0"/>
          <c:showCatName val="0"/>
          <c:showSerName val="0"/>
          <c:showPercent val="0"/>
          <c:showBubbleSize val="0"/>
          <c:showLeaderLines val="1"/>
        </c:dLbls>
        <c:firstSliceAng val="0"/>
        <c:holeSize val="88"/>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ln>
              <a:solidFill>
                <a:schemeClr val="accent2"/>
              </a:solidFill>
            </a:ln>
          </c:spPr>
          <c:dPt>
            <c:idx val="0"/>
            <c:bubble3D val="0"/>
            <c:spPr>
              <a:solidFill>
                <a:schemeClr val="accent2">
                  <a:lumMod val="60000"/>
                  <a:lumOff val="40000"/>
                </a:schemeClr>
              </a:solidFill>
              <a:ln w="19050">
                <a:solidFill>
                  <a:schemeClr val="accent2">
                    <a:lumMod val="60000"/>
                    <a:lumOff val="40000"/>
                  </a:schemeClr>
                </a:solidFill>
              </a:ln>
              <a:effectLst/>
            </c:spPr>
          </c:dPt>
          <c:dPt>
            <c:idx val="1"/>
            <c:bubble3D val="0"/>
            <c:spPr>
              <a:noFill/>
              <a:ln w="19050">
                <a:noFill/>
              </a:ln>
              <a:effectLst/>
            </c:spPr>
          </c:dPt>
          <c:cat>
            <c:numRef>
              <c:f>Sheet1!$A$2:$A$3</c:f>
              <c:numCache>
                <c:formatCode>General</c:formatCode>
                <c:ptCount val="2"/>
              </c:numCache>
            </c:numRef>
          </c:cat>
          <c:val>
            <c:numRef>
              <c:f>Sheet1!$B$2:$B$3</c:f>
              <c:numCache>
                <c:formatCode>General</c:formatCode>
                <c:ptCount val="2"/>
                <c:pt idx="0">
                  <c:v>35</c:v>
                </c:pt>
                <c:pt idx="1">
                  <c:v>65</c:v>
                </c:pt>
              </c:numCache>
            </c:numRef>
          </c:val>
        </c:ser>
        <c:dLbls>
          <c:showLegendKey val="0"/>
          <c:showVal val="0"/>
          <c:showCatName val="0"/>
          <c:showSerName val="0"/>
          <c:showPercent val="0"/>
          <c:showBubbleSize val="0"/>
          <c:showLeaderLines val="1"/>
        </c:dLbls>
        <c:firstSliceAng val="0"/>
        <c:holeSize val="88"/>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plotArea>
      <c:layout>
        <c:manualLayout>
          <c:layoutTarget val="inner"/>
          <c:xMode val="edge"/>
          <c:yMode val="edge"/>
          <c:x val="2.7211393365113402E-2"/>
          <c:y val="0.14323828810903699"/>
          <c:w val="0.94957361519918404"/>
          <c:h val="0.72238770098774996"/>
        </c:manualLayout>
      </c:layout>
      <c:barChart>
        <c:barDir val="col"/>
        <c:grouping val="clustered"/>
        <c:varyColors val="0"/>
        <c:ser>
          <c:idx val="1"/>
          <c:order val="0"/>
          <c:tx>
            <c:strRef>
              <c:f>Sheet1!$B$1</c:f>
              <c:strCache>
                <c:ptCount val="1"/>
                <c:pt idx="0">
                  <c:v>Direct Retail Sales</c:v>
                </c:pt>
              </c:strCache>
            </c:strRef>
          </c:tx>
          <c:spPr>
            <a:solidFill>
              <a:schemeClr val="accent2">
                <a:lumMod val="60000"/>
                <a:lumOff val="40000"/>
              </a:schemeClr>
            </a:solidFill>
          </c:spPr>
          <c:invertIfNegative val="0"/>
          <c:dLbls>
            <c:dLbl>
              <c:idx val="4"/>
              <c:layout>
                <c:manualLayout>
                  <c:x val="0"/>
                  <c:y val="-1.6679208906434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a:solidFill>
                      <a:schemeClr val="accent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Sheet1!$A$4:$A$9</c:f>
              <c:numCache>
                <c:formatCode>General</c:formatCode>
                <c:ptCount val="6"/>
                <c:pt idx="0">
                  <c:v>2009</c:v>
                </c:pt>
                <c:pt idx="1">
                  <c:v>2010</c:v>
                </c:pt>
                <c:pt idx="2">
                  <c:v>2011</c:v>
                </c:pt>
                <c:pt idx="3">
                  <c:v>2012</c:v>
                </c:pt>
                <c:pt idx="4">
                  <c:v>2013</c:v>
                </c:pt>
                <c:pt idx="5">
                  <c:v>2014</c:v>
                </c:pt>
              </c:numCache>
            </c:numRef>
          </c:cat>
          <c:val>
            <c:numRef>
              <c:f>Sheet1!$B$4:$B$9</c:f>
              <c:numCache>
                <c:formatCode>0.0%</c:formatCode>
                <c:ptCount val="6"/>
                <c:pt idx="0">
                  <c:v>-4.2999999999999997E-2</c:v>
                </c:pt>
                <c:pt idx="1">
                  <c:v>8.0000000000000002E-3</c:v>
                </c:pt>
                <c:pt idx="2">
                  <c:v>4.5999999999999999E-2</c:v>
                </c:pt>
                <c:pt idx="3">
                  <c:v>5.8999999999999997E-2</c:v>
                </c:pt>
                <c:pt idx="4">
                  <c:v>3.3000000000000002E-2</c:v>
                </c:pt>
                <c:pt idx="5">
                  <c:v>5.5E-2</c:v>
                </c:pt>
              </c:numCache>
            </c:numRef>
          </c:val>
        </c:ser>
        <c:dLbls>
          <c:showLegendKey val="0"/>
          <c:showVal val="0"/>
          <c:showCatName val="0"/>
          <c:showSerName val="0"/>
          <c:showPercent val="0"/>
          <c:showBubbleSize val="0"/>
        </c:dLbls>
        <c:gapWidth val="150"/>
        <c:axId val="92291456"/>
        <c:axId val="92292992"/>
      </c:barChart>
      <c:lineChart>
        <c:grouping val="standard"/>
        <c:varyColors val="0"/>
        <c:ser>
          <c:idx val="0"/>
          <c:order val="1"/>
          <c:tx>
            <c:strRef>
              <c:f>Sheet1!$C$1</c:f>
              <c:strCache>
                <c:ptCount val="1"/>
                <c:pt idx="0">
                  <c:v>Gross Domestic Product (GDP)</c:v>
                </c:pt>
              </c:strCache>
            </c:strRef>
          </c:tx>
          <c:spPr>
            <a:ln w="50800">
              <a:solidFill>
                <a:schemeClr val="accent1"/>
              </a:solidFill>
            </a:ln>
          </c:spPr>
          <c:marker>
            <c:symbol val="diamond"/>
            <c:size val="14"/>
            <c:spPr>
              <a:solidFill>
                <a:srgbClr val="C00000"/>
              </a:solidFill>
              <a:ln>
                <a:solidFill>
                  <a:schemeClr val="accent1"/>
                </a:solidFill>
              </a:ln>
            </c:spPr>
          </c:marker>
          <c:dLbls>
            <c:dLbl>
              <c:idx val="1"/>
              <c:layout/>
              <c:dLblPos val="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a:solidFill>
                      <a:schemeClr val="accent1"/>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val>
            <c:numRef>
              <c:f>Sheet1!$C$4:$C$9</c:f>
              <c:numCache>
                <c:formatCode>0.0%</c:formatCode>
                <c:ptCount val="6"/>
                <c:pt idx="0">
                  <c:v>-0.02</c:v>
                </c:pt>
                <c:pt idx="1">
                  <c:v>3.7999999999999999E-2</c:v>
                </c:pt>
                <c:pt idx="2">
                  <c:v>3.6999999999999998E-2</c:v>
                </c:pt>
                <c:pt idx="3">
                  <c:v>4.2000000000000003E-2</c:v>
                </c:pt>
                <c:pt idx="4">
                  <c:v>3.6999999999999998E-2</c:v>
                </c:pt>
                <c:pt idx="5">
                  <c:v>3.9E-2</c:v>
                </c:pt>
              </c:numCache>
            </c:numRef>
          </c:val>
          <c:smooth val="0"/>
        </c:ser>
        <c:dLbls>
          <c:showLegendKey val="0"/>
          <c:showVal val="0"/>
          <c:showCatName val="0"/>
          <c:showSerName val="0"/>
          <c:showPercent val="0"/>
          <c:showBubbleSize val="0"/>
        </c:dLbls>
        <c:marker val="1"/>
        <c:smooth val="0"/>
        <c:axId val="92316800"/>
        <c:axId val="92294528"/>
      </c:lineChart>
      <c:catAx>
        <c:axId val="92291456"/>
        <c:scaling>
          <c:orientation val="minMax"/>
        </c:scaling>
        <c:delete val="0"/>
        <c:axPos val="b"/>
        <c:numFmt formatCode="General" sourceLinked="1"/>
        <c:majorTickMark val="out"/>
        <c:minorTickMark val="none"/>
        <c:tickLblPos val="low"/>
        <c:crossAx val="92292992"/>
        <c:crosses val="autoZero"/>
        <c:auto val="1"/>
        <c:lblAlgn val="ctr"/>
        <c:lblOffset val="200"/>
        <c:noMultiLvlLbl val="0"/>
      </c:catAx>
      <c:valAx>
        <c:axId val="92292992"/>
        <c:scaling>
          <c:orientation val="minMax"/>
          <c:max val="0.08"/>
          <c:min val="-0.06"/>
        </c:scaling>
        <c:delete val="1"/>
        <c:axPos val="l"/>
        <c:numFmt formatCode="0.0%" sourceLinked="0"/>
        <c:majorTickMark val="out"/>
        <c:minorTickMark val="none"/>
        <c:tickLblPos val="nextTo"/>
        <c:crossAx val="92291456"/>
        <c:crosses val="autoZero"/>
        <c:crossBetween val="between"/>
        <c:majorUnit val="0.02"/>
        <c:minorUnit val="2E-3"/>
      </c:valAx>
      <c:valAx>
        <c:axId val="92294528"/>
        <c:scaling>
          <c:orientation val="minMax"/>
          <c:max val="7.0000000000000007E-2"/>
          <c:min val="-7.0000000000000007E-2"/>
        </c:scaling>
        <c:delete val="1"/>
        <c:axPos val="r"/>
        <c:numFmt formatCode="0.0%" sourceLinked="1"/>
        <c:majorTickMark val="out"/>
        <c:minorTickMark val="none"/>
        <c:tickLblPos val="none"/>
        <c:crossAx val="92316800"/>
        <c:crosses val="max"/>
        <c:crossBetween val="between"/>
        <c:majorUnit val="0.02"/>
        <c:minorUnit val="2E-3"/>
      </c:valAx>
      <c:catAx>
        <c:axId val="92316800"/>
        <c:scaling>
          <c:orientation val="minMax"/>
        </c:scaling>
        <c:delete val="1"/>
        <c:axPos val="b"/>
        <c:numFmt formatCode="General" sourceLinked="1"/>
        <c:majorTickMark val="out"/>
        <c:minorTickMark val="none"/>
        <c:tickLblPos val="none"/>
        <c:crossAx val="92294528"/>
        <c:crosses val="autoZero"/>
        <c:auto val="1"/>
        <c:lblAlgn val="ctr"/>
        <c:lblOffset val="100"/>
        <c:noMultiLvlLbl val="0"/>
      </c:catAx>
    </c:plotArea>
    <c:legend>
      <c:legendPos val="t"/>
      <c:layout/>
      <c:overlay val="0"/>
    </c:legend>
    <c:plotVisOnly val="1"/>
    <c:dispBlanksAs val="gap"/>
    <c:showDLblsOverMax val="0"/>
  </c:chart>
  <c:txPr>
    <a:bodyPr/>
    <a:lstStyle/>
    <a:p>
      <a:pPr>
        <a:defRPr sz="1400" b="1">
          <a:solidFill>
            <a:schemeClr val="tx1"/>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0"/>
    </mc:Choice>
    <mc:Fallback>
      <c:style val="30"/>
    </mc:Fallback>
  </mc:AlternateContent>
  <c:chart>
    <c:autoTitleDeleted val="1"/>
    <c:plotArea>
      <c:layout>
        <c:manualLayout>
          <c:layoutTarget val="inner"/>
          <c:xMode val="edge"/>
          <c:yMode val="edge"/>
          <c:x val="0.257025754593176"/>
          <c:y val="7.6292793835244802E-2"/>
          <c:w val="0.52761532152230906"/>
          <c:h val="0.92007421598212502"/>
        </c:manualLayout>
      </c:layout>
      <c:pieChart>
        <c:varyColors val="1"/>
        <c:ser>
          <c:idx val="0"/>
          <c:order val="0"/>
          <c:tx>
            <c:strRef>
              <c:f>Sheet1!$B$1</c:f>
              <c:strCache>
                <c:ptCount val="1"/>
                <c:pt idx="0">
                  <c:v>2014</c:v>
                </c:pt>
              </c:strCache>
            </c:strRef>
          </c:tx>
          <c:dPt>
            <c:idx val="0"/>
            <c:bubble3D val="0"/>
            <c:spPr>
              <a:solidFill>
                <a:schemeClr val="accent2"/>
              </a:solidFill>
            </c:spPr>
          </c:dPt>
          <c:dPt>
            <c:idx val="1"/>
            <c:bubble3D val="0"/>
            <c:spPr>
              <a:solidFill>
                <a:schemeClr val="accent3"/>
              </a:solidFill>
            </c:spPr>
          </c:dPt>
          <c:dPt>
            <c:idx val="2"/>
            <c:bubble3D val="0"/>
            <c:spPr>
              <a:solidFill>
                <a:schemeClr val="accent4"/>
              </a:solidFill>
            </c:spPr>
          </c:dPt>
          <c:dPt>
            <c:idx val="3"/>
            <c:bubble3D val="0"/>
            <c:spPr>
              <a:solidFill>
                <a:schemeClr val="accent1"/>
              </a:solidFill>
            </c:spPr>
          </c:dPt>
          <c:dPt>
            <c:idx val="4"/>
            <c:bubble3D val="0"/>
            <c:spPr>
              <a:solidFill>
                <a:schemeClr val="bg2"/>
              </a:solidFill>
            </c:spPr>
          </c:dPt>
          <c:dPt>
            <c:idx val="5"/>
            <c:bubble3D val="0"/>
            <c:spPr>
              <a:solidFill>
                <a:schemeClr val="bg1">
                  <a:lumMod val="50000"/>
                </a:schemeClr>
              </a:solidFill>
            </c:spPr>
          </c:dPt>
          <c:dLbls>
            <c:dLbl>
              <c:idx val="5"/>
              <c:layout>
                <c:manualLayout>
                  <c:x val="1.53080708661417E-2"/>
                  <c:y val="0.106264962841948"/>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quot;%&quot;" sourceLinked="0"/>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Sheet1!$A$2:$A$7</c:f>
              <c:strCache>
                <c:ptCount val="6"/>
                <c:pt idx="0">
                  <c:v>Wellness</c:v>
                </c:pt>
                <c:pt idx="1">
                  <c:v>Services &amp; other</c:v>
                </c:pt>
                <c:pt idx="2">
                  <c:v>Home &amp; family care/home durables</c:v>
                </c:pt>
                <c:pt idx="3">
                  <c:v>Personal care</c:v>
                </c:pt>
                <c:pt idx="4">
                  <c:v>Clothing &amp; accessories</c:v>
                </c:pt>
                <c:pt idx="5">
                  <c:v>Leisure &amp; educational</c:v>
                </c:pt>
              </c:strCache>
            </c:strRef>
          </c:cat>
          <c:val>
            <c:numRef>
              <c:f>Sheet1!$B$2:$B$7</c:f>
              <c:numCache>
                <c:formatCode>General</c:formatCode>
                <c:ptCount val="6"/>
                <c:pt idx="0">
                  <c:v>30.1</c:v>
                </c:pt>
                <c:pt idx="1">
                  <c:v>23.1</c:v>
                </c:pt>
                <c:pt idx="2">
                  <c:v>17.5</c:v>
                </c:pt>
                <c:pt idx="3">
                  <c:v>16.600000000000001</c:v>
                </c:pt>
                <c:pt idx="4">
                  <c:v>10.3</c:v>
                </c:pt>
                <c:pt idx="5">
                  <c:v>2.4</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913834732589194E-2"/>
          <c:y val="0.103596485382733"/>
          <c:w val="0.88325437609297197"/>
          <c:h val="0.78826756458673497"/>
        </c:manualLayout>
      </c:layout>
      <c:barChart>
        <c:barDir val="col"/>
        <c:grouping val="clustered"/>
        <c:varyColors val="0"/>
        <c:ser>
          <c:idx val="0"/>
          <c:order val="0"/>
          <c:tx>
            <c:strRef>
              <c:f>Sheet1!$B$1</c:f>
              <c:strCache>
                <c:ptCount val="1"/>
                <c:pt idx="0">
                  <c:v>People</c:v>
                </c:pt>
              </c:strCache>
            </c:strRef>
          </c:tx>
          <c:spPr>
            <a:solidFill>
              <a:srgbClr val="B9282B"/>
            </a:solidFill>
            <a:ln>
              <a:noFill/>
            </a:ln>
          </c:spPr>
          <c:invertIfNegative val="0"/>
          <c:dPt>
            <c:idx val="5"/>
            <c:invertIfNegative val="0"/>
            <c:bubble3D val="0"/>
            <c:spPr>
              <a:solidFill>
                <a:srgbClr val="B9282B"/>
              </a:solidFill>
              <a:ln>
                <a:noFill/>
              </a:ln>
            </c:spPr>
          </c:dPt>
          <c:dLbls>
            <c:dLbl>
              <c:idx val="5"/>
              <c:spPr/>
              <c:txPr>
                <a:bodyPr/>
                <a:lstStyle/>
                <a:p>
                  <a:pPr>
                    <a:defRPr sz="1600" b="1">
                      <a:solidFill>
                        <a:schemeClr val="bg1"/>
                      </a:solidFill>
                    </a:defRPr>
                  </a:pPr>
                  <a:endParaRPr lang="en-US"/>
                </a:p>
              </c:txPr>
              <c:dLblPos val="inEnd"/>
              <c:showLegendKey val="0"/>
              <c:showVal val="1"/>
              <c:showCatName val="0"/>
              <c:showSerName val="0"/>
              <c:showPercent val="0"/>
              <c:showBubbleSize val="0"/>
            </c:dLbl>
            <c:spPr>
              <a:noFill/>
              <a:ln>
                <a:noFill/>
              </a:ln>
              <a:effectLst/>
            </c:spPr>
            <c:txPr>
              <a:bodyPr/>
              <a:lstStyle/>
              <a:p>
                <a:pPr>
                  <a:defRPr sz="14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Sheet1!$A$3:$A$9</c:f>
              <c:numCache>
                <c:formatCode>General</c:formatCode>
                <c:ptCount val="7"/>
                <c:pt idx="0">
                  <c:v>2008</c:v>
                </c:pt>
                <c:pt idx="1">
                  <c:v>2009</c:v>
                </c:pt>
                <c:pt idx="2">
                  <c:v>2010</c:v>
                </c:pt>
                <c:pt idx="3">
                  <c:v>2011</c:v>
                </c:pt>
                <c:pt idx="4">
                  <c:v>2012</c:v>
                </c:pt>
                <c:pt idx="5">
                  <c:v>2013</c:v>
                </c:pt>
                <c:pt idx="6">
                  <c:v>2014</c:v>
                </c:pt>
              </c:numCache>
            </c:numRef>
          </c:cat>
          <c:val>
            <c:numRef>
              <c:f>Sheet1!$B$3:$B$9</c:f>
              <c:numCache>
                <c:formatCode>#,##0.0_);[Red]\(#,##0.0\)</c:formatCode>
                <c:ptCount val="7"/>
                <c:pt idx="0">
                  <c:v>15.1</c:v>
                </c:pt>
                <c:pt idx="1">
                  <c:v>16.100000000000001</c:v>
                </c:pt>
                <c:pt idx="2">
                  <c:v>15.8</c:v>
                </c:pt>
                <c:pt idx="3">
                  <c:v>15.6</c:v>
                </c:pt>
                <c:pt idx="4">
                  <c:v>15.9</c:v>
                </c:pt>
                <c:pt idx="5">
                  <c:v>16.8</c:v>
                </c:pt>
                <c:pt idx="6">
                  <c:v>18.2</c:v>
                </c:pt>
              </c:numCache>
            </c:numRef>
          </c:val>
        </c:ser>
        <c:dLbls>
          <c:showLegendKey val="0"/>
          <c:showVal val="0"/>
          <c:showCatName val="0"/>
          <c:showSerName val="0"/>
          <c:showPercent val="0"/>
          <c:showBubbleSize val="0"/>
        </c:dLbls>
        <c:gapWidth val="30"/>
        <c:axId val="90526464"/>
        <c:axId val="90528000"/>
      </c:barChart>
      <c:catAx>
        <c:axId val="90526464"/>
        <c:scaling>
          <c:orientation val="minMax"/>
        </c:scaling>
        <c:delete val="0"/>
        <c:axPos val="b"/>
        <c:numFmt formatCode="General" sourceLinked="1"/>
        <c:majorTickMark val="out"/>
        <c:minorTickMark val="none"/>
        <c:tickLblPos val="nextTo"/>
        <c:txPr>
          <a:bodyPr/>
          <a:lstStyle/>
          <a:p>
            <a:pPr>
              <a:defRPr sz="1200" b="1"/>
            </a:pPr>
            <a:endParaRPr lang="en-US"/>
          </a:p>
        </c:txPr>
        <c:crossAx val="90528000"/>
        <c:crosses val="autoZero"/>
        <c:auto val="1"/>
        <c:lblAlgn val="ctr"/>
        <c:lblOffset val="50"/>
        <c:noMultiLvlLbl val="0"/>
      </c:catAx>
      <c:valAx>
        <c:axId val="90528000"/>
        <c:scaling>
          <c:orientation val="minMax"/>
          <c:max val="18.5"/>
          <c:min val="14"/>
        </c:scaling>
        <c:delete val="1"/>
        <c:axPos val="l"/>
        <c:numFmt formatCode="#,##0.0" sourceLinked="0"/>
        <c:majorTickMark val="out"/>
        <c:minorTickMark val="none"/>
        <c:tickLblPos val="nextTo"/>
        <c:crossAx val="90526464"/>
        <c:crosses val="autoZero"/>
        <c:crossBetween val="between"/>
        <c:majorUnit val="1"/>
        <c:minorUnit val="1"/>
      </c:valAx>
    </c:plotArea>
    <c:plotVisOnly val="1"/>
    <c:dispBlanksAs val="gap"/>
    <c:showDLblsOverMax val="0"/>
  </c:chart>
  <c:txPr>
    <a:bodyPr/>
    <a:lstStyle/>
    <a:p>
      <a:pPr>
        <a:defRPr sz="1100">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0.282559364858878"/>
          <c:y val="9.4958274689302902E-2"/>
          <c:w val="0.63919543316973604"/>
          <c:h val="0.85193213359929199"/>
        </c:manualLayout>
      </c:layout>
      <c:barChart>
        <c:barDir val="bar"/>
        <c:grouping val="clustered"/>
        <c:varyColors val="0"/>
        <c:ser>
          <c:idx val="0"/>
          <c:order val="0"/>
          <c:tx>
            <c:strRef>
              <c:f>Sheet1!$B$1</c:f>
              <c:strCache>
                <c:ptCount val="1"/>
                <c:pt idx="0">
                  <c:v>Total</c:v>
                </c:pt>
              </c:strCache>
            </c:strRef>
          </c:tx>
          <c:spPr>
            <a:solidFill>
              <a:schemeClr val="accent1"/>
            </a:solidFill>
            <a:effectLst>
              <a:outerShdw blurRad="25400" dist="12700" dir="5400000" rotWithShape="0">
                <a:srgbClr val="000000">
                  <a:alpha val="35000"/>
                </a:srgbClr>
              </a:outerShdw>
            </a:effectLst>
          </c:spPr>
          <c:invertIfNegative val="0"/>
          <c:dLbls>
            <c:numFmt formatCode="#,##0&quot;%&quot;" sourceLinked="0"/>
            <c:spPr>
              <a:noFill/>
              <a:ln>
                <a:noFill/>
              </a:ln>
              <a:effectLst/>
            </c:spPr>
            <c:txPr>
              <a:bodyPr/>
              <a:lstStyle/>
              <a:p>
                <a:pPr>
                  <a:defRPr sz="105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18-34</c:v>
                </c:pt>
                <c:pt idx="1">
                  <c:v>35-44</c:v>
                </c:pt>
                <c:pt idx="2">
                  <c:v>45-54</c:v>
                </c:pt>
                <c:pt idx="3">
                  <c:v>55-64</c:v>
                </c:pt>
                <c:pt idx="4">
                  <c:v>65+</c:v>
                </c:pt>
              </c:strCache>
            </c:strRef>
          </c:cat>
          <c:val>
            <c:numRef>
              <c:f>Sheet1!$B$2:$B$6</c:f>
              <c:numCache>
                <c:formatCode>General</c:formatCode>
                <c:ptCount val="5"/>
                <c:pt idx="0">
                  <c:v>23</c:v>
                </c:pt>
                <c:pt idx="1">
                  <c:v>23</c:v>
                </c:pt>
                <c:pt idx="2">
                  <c:v>25</c:v>
                </c:pt>
                <c:pt idx="3">
                  <c:v>21</c:v>
                </c:pt>
                <c:pt idx="4">
                  <c:v>9</c:v>
                </c:pt>
              </c:numCache>
            </c:numRef>
          </c:val>
        </c:ser>
        <c:dLbls>
          <c:showLegendKey val="0"/>
          <c:showVal val="0"/>
          <c:showCatName val="0"/>
          <c:showSerName val="0"/>
          <c:showPercent val="0"/>
          <c:showBubbleSize val="0"/>
        </c:dLbls>
        <c:gapWidth val="40"/>
        <c:axId val="92387584"/>
        <c:axId val="92389376"/>
      </c:barChart>
      <c:catAx>
        <c:axId val="92387584"/>
        <c:scaling>
          <c:orientation val="maxMin"/>
        </c:scaling>
        <c:delete val="0"/>
        <c:axPos val="l"/>
        <c:numFmt formatCode="General" sourceLinked="0"/>
        <c:majorTickMark val="out"/>
        <c:minorTickMark val="none"/>
        <c:tickLblPos val="nextTo"/>
        <c:txPr>
          <a:bodyPr rot="0" vert="horz"/>
          <a:lstStyle/>
          <a:p>
            <a:pPr>
              <a:defRPr>
                <a:solidFill>
                  <a:schemeClr val="tx1"/>
                </a:solidFill>
              </a:defRPr>
            </a:pPr>
            <a:endParaRPr lang="en-US"/>
          </a:p>
        </c:txPr>
        <c:crossAx val="92389376"/>
        <c:crosses val="autoZero"/>
        <c:auto val="1"/>
        <c:lblAlgn val="ctr"/>
        <c:lblOffset val="60"/>
        <c:noMultiLvlLbl val="0"/>
      </c:catAx>
      <c:valAx>
        <c:axId val="92389376"/>
        <c:scaling>
          <c:orientation val="minMax"/>
          <c:max val="30"/>
          <c:min val="0"/>
        </c:scaling>
        <c:delete val="1"/>
        <c:axPos val="t"/>
        <c:numFmt formatCode="General" sourceLinked="1"/>
        <c:majorTickMark val="out"/>
        <c:minorTickMark val="none"/>
        <c:tickLblPos val="none"/>
        <c:crossAx val="92387584"/>
        <c:crosses val="autoZero"/>
        <c:crossBetween val="between"/>
        <c:majorUnit val="10"/>
        <c:minorUnit val="2"/>
      </c:valAx>
    </c:plotArea>
    <c:plotVisOnly val="1"/>
    <c:dispBlanksAs val="gap"/>
    <c:showDLblsOverMax val="0"/>
  </c:chart>
  <c:txPr>
    <a:bodyPr/>
    <a:lstStyle/>
    <a:p>
      <a:pPr>
        <a:defRPr sz="12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ln>
              <a:noFill/>
            </a:ln>
          </c:spPr>
          <c:dPt>
            <c:idx val="0"/>
            <c:bubble3D val="0"/>
            <c:spPr>
              <a:solidFill>
                <a:schemeClr val="accent2"/>
              </a:solidFill>
              <a:ln w="19050">
                <a:noFill/>
              </a:ln>
              <a:effectLst>
                <a:outerShdw blurRad="50800" dist="38100" dir="2700000" algn="tl" rotWithShape="0">
                  <a:prstClr val="black">
                    <a:alpha val="40000"/>
                  </a:prstClr>
                </a:outerShdw>
              </a:effectLst>
            </c:spPr>
          </c:dPt>
          <c:dPt>
            <c:idx val="1"/>
            <c:bubble3D val="0"/>
            <c:spPr>
              <a:solidFill>
                <a:schemeClr val="bg1">
                  <a:lumMod val="75000"/>
                </a:schemeClr>
              </a:solidFill>
              <a:ln w="19050">
                <a:noFill/>
              </a:ln>
              <a:effectLst>
                <a:outerShdw blurRad="50800" dist="38100" dir="2700000" algn="tl" rotWithShape="0">
                  <a:prstClr val="black">
                    <a:alpha val="40000"/>
                  </a:prstClr>
                </a:outerShdw>
              </a:effectLst>
            </c:spPr>
          </c:dPt>
          <c:cat>
            <c:numRef>
              <c:f>Sheet1!$A$2:$A$3</c:f>
              <c:numCache>
                <c:formatCode>General</c:formatCode>
                <c:ptCount val="2"/>
              </c:numCache>
            </c:numRef>
          </c:cat>
          <c:val>
            <c:numRef>
              <c:f>Sheet1!$B$2:$B$3</c:f>
              <c:numCache>
                <c:formatCode>General</c:formatCode>
                <c:ptCount val="2"/>
                <c:pt idx="0">
                  <c:v>48</c:v>
                </c:pt>
                <c:pt idx="1">
                  <c:v>52</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solidFill>
              <a:schemeClr val="bg1">
                <a:lumMod val="85000"/>
              </a:schemeClr>
            </a:solidFill>
            <a:ln>
              <a:noFill/>
            </a:ln>
          </c:spPr>
          <c:dPt>
            <c:idx val="0"/>
            <c:bubble3D val="0"/>
            <c:spPr>
              <a:solidFill>
                <a:schemeClr val="accent2"/>
              </a:solidFill>
              <a:ln w="19050">
                <a:noFill/>
              </a:ln>
              <a:effectLst>
                <a:outerShdw blurRad="50800" dist="38100" dir="2700000" algn="tl" rotWithShape="0">
                  <a:prstClr val="black">
                    <a:alpha val="40000"/>
                  </a:prstClr>
                </a:outerShdw>
              </a:effectLst>
            </c:spPr>
          </c:dPt>
          <c:dPt>
            <c:idx val="1"/>
            <c:bubble3D val="0"/>
            <c:spPr>
              <a:solidFill>
                <a:schemeClr val="bg1">
                  <a:lumMod val="75000"/>
                </a:schemeClr>
              </a:solidFill>
              <a:ln w="19050">
                <a:noFill/>
              </a:ln>
              <a:effectLst>
                <a:outerShdw blurRad="50800" dist="38100" dir="2700000" algn="tl" rotWithShape="0">
                  <a:prstClr val="black">
                    <a:alpha val="40000"/>
                  </a:prstClr>
                </a:outerShdw>
              </a:effectLst>
            </c:spPr>
          </c:dPt>
          <c:cat>
            <c:numRef>
              <c:f>Sheet1!$A$2:$A$3</c:f>
              <c:numCache>
                <c:formatCode>General</c:formatCode>
                <c:ptCount val="2"/>
              </c:numCache>
            </c:numRef>
          </c:cat>
          <c:val>
            <c:numRef>
              <c:f>Sheet1!$B$2:$B$3</c:f>
              <c:numCache>
                <c:formatCode>General</c:formatCode>
                <c:ptCount val="2"/>
                <c:pt idx="0">
                  <c:v>54</c:v>
                </c:pt>
                <c:pt idx="1">
                  <c:v>46</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ln>
              <a:noFill/>
            </a:ln>
          </c:spPr>
          <c:dPt>
            <c:idx val="0"/>
            <c:bubble3D val="0"/>
            <c:spPr>
              <a:solidFill>
                <a:schemeClr val="accent2"/>
              </a:solidFill>
              <a:ln w="19050">
                <a:noFill/>
              </a:ln>
              <a:effectLst>
                <a:outerShdw blurRad="50800" dist="38100" dir="2700000" algn="tl" rotWithShape="0">
                  <a:prstClr val="black">
                    <a:alpha val="40000"/>
                  </a:prstClr>
                </a:outerShdw>
              </a:effectLst>
            </c:spPr>
          </c:dPt>
          <c:dPt>
            <c:idx val="1"/>
            <c:bubble3D val="0"/>
            <c:spPr>
              <a:solidFill>
                <a:schemeClr val="bg1">
                  <a:lumMod val="75000"/>
                </a:schemeClr>
              </a:solidFill>
              <a:ln w="19050">
                <a:noFill/>
              </a:ln>
              <a:effectLst>
                <a:outerShdw blurRad="50800" dist="38100" dir="2700000" algn="tl" rotWithShape="0">
                  <a:prstClr val="black">
                    <a:alpha val="40000"/>
                  </a:prstClr>
                </a:outerShdw>
              </a:effectLst>
            </c:spPr>
          </c:dPt>
          <c:cat>
            <c:numRef>
              <c:f>Sheet1!$A$2:$A$3</c:f>
              <c:numCache>
                <c:formatCode>General</c:formatCode>
                <c:ptCount val="2"/>
              </c:numCache>
            </c:numRef>
          </c:cat>
          <c:val>
            <c:numRef>
              <c:f>Sheet1!$B$2:$B$3</c:f>
              <c:numCache>
                <c:formatCode>General</c:formatCode>
                <c:ptCount val="2"/>
                <c:pt idx="0">
                  <c:v>57</c:v>
                </c:pt>
                <c:pt idx="1">
                  <c:v>43</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1FA277-0834-4B47-AFA6-98974919A773}" type="doc">
      <dgm:prSet loTypeId="urn:microsoft.com/office/officeart/2005/8/layout/cycle5" loCatId="cycle" qsTypeId="urn:microsoft.com/office/officeart/2005/8/quickstyle/simple2" qsCatId="simple" csTypeId="urn:microsoft.com/office/officeart/2005/8/colors/accent2_2" csCatId="accent2" phldr="1"/>
      <dgm:spPr/>
      <dgm:t>
        <a:bodyPr/>
        <a:lstStyle/>
        <a:p>
          <a:endParaRPr lang="en-US"/>
        </a:p>
      </dgm:t>
    </dgm:pt>
    <dgm:pt modelId="{131AE68C-FCC8-49EE-872A-C05D9DCCB867}">
      <dgm:prSet phldrT="[Text]"/>
      <dgm:spPr/>
      <dgm:t>
        <a:bodyPr/>
        <a:lstStyle/>
        <a:p>
          <a:r>
            <a:rPr lang="en-US" dirty="0" smtClean="0"/>
            <a:t> </a:t>
          </a:r>
          <a:endParaRPr lang="en-US" dirty="0"/>
        </a:p>
      </dgm:t>
    </dgm:pt>
    <dgm:pt modelId="{75052744-09D2-473C-9583-819F4CE7F1E5}" type="parTrans" cxnId="{2BFA9B89-6D66-4D50-B46E-AE5110C9442D}">
      <dgm:prSet/>
      <dgm:spPr/>
      <dgm:t>
        <a:bodyPr/>
        <a:lstStyle/>
        <a:p>
          <a:endParaRPr lang="en-US"/>
        </a:p>
      </dgm:t>
    </dgm:pt>
    <dgm:pt modelId="{4F25ACC2-E462-4BF0-95C9-1EFB79AC7EB7}" type="sibTrans" cxnId="{2BFA9B89-6D66-4D50-B46E-AE5110C9442D}">
      <dgm:prSet/>
      <dgm:spPr>
        <a:ln w="38100">
          <a:solidFill>
            <a:schemeClr val="accent2">
              <a:lumMod val="40000"/>
              <a:lumOff val="60000"/>
            </a:schemeClr>
          </a:solidFill>
        </a:ln>
      </dgm:spPr>
      <dgm:t>
        <a:bodyPr/>
        <a:lstStyle/>
        <a:p>
          <a:endParaRPr lang="en-US"/>
        </a:p>
      </dgm:t>
    </dgm:pt>
    <dgm:pt modelId="{93BEFC9F-E76D-490B-A05E-769A6A7C82C8}">
      <dgm:prSet phldrT="[Text]"/>
      <dgm:spPr/>
      <dgm:t>
        <a:bodyPr/>
        <a:lstStyle/>
        <a:p>
          <a:r>
            <a:rPr lang="en-US" dirty="0" smtClean="0"/>
            <a:t> </a:t>
          </a:r>
          <a:endParaRPr lang="en-US" dirty="0"/>
        </a:p>
      </dgm:t>
    </dgm:pt>
    <dgm:pt modelId="{A75E0B3C-BA3B-40B9-8DA5-312998428C64}" type="parTrans" cxnId="{4A95C9AC-62A8-4228-BF29-6BAC90A75FEE}">
      <dgm:prSet/>
      <dgm:spPr/>
      <dgm:t>
        <a:bodyPr/>
        <a:lstStyle/>
        <a:p>
          <a:endParaRPr lang="en-US"/>
        </a:p>
      </dgm:t>
    </dgm:pt>
    <dgm:pt modelId="{00766F82-7FAB-42AC-A07B-095491DB2888}" type="sibTrans" cxnId="{4A95C9AC-62A8-4228-BF29-6BAC90A75FEE}">
      <dgm:prSet/>
      <dgm:spPr>
        <a:ln w="38100">
          <a:solidFill>
            <a:schemeClr val="accent2">
              <a:lumMod val="40000"/>
              <a:lumOff val="60000"/>
            </a:schemeClr>
          </a:solidFill>
        </a:ln>
      </dgm:spPr>
      <dgm:t>
        <a:bodyPr/>
        <a:lstStyle/>
        <a:p>
          <a:endParaRPr lang="en-US"/>
        </a:p>
      </dgm:t>
    </dgm:pt>
    <dgm:pt modelId="{9C71FCB0-9FC7-4A18-9067-6A82233C7D15}">
      <dgm:prSet phldrT="[Text]"/>
      <dgm:spPr/>
      <dgm:t>
        <a:bodyPr/>
        <a:lstStyle/>
        <a:p>
          <a:r>
            <a:rPr lang="en-US" dirty="0" smtClean="0"/>
            <a:t> </a:t>
          </a:r>
          <a:endParaRPr lang="en-US" dirty="0"/>
        </a:p>
      </dgm:t>
    </dgm:pt>
    <dgm:pt modelId="{F04FA844-0AA5-4AFC-BBAA-23BCDB3A8F17}" type="parTrans" cxnId="{7CE19EFC-3154-40E7-BDBA-36EB776AC9F6}">
      <dgm:prSet/>
      <dgm:spPr/>
      <dgm:t>
        <a:bodyPr/>
        <a:lstStyle/>
        <a:p>
          <a:endParaRPr lang="en-US"/>
        </a:p>
      </dgm:t>
    </dgm:pt>
    <dgm:pt modelId="{467C7AF9-FAF5-4CAB-8458-C1D04935D70B}" type="sibTrans" cxnId="{7CE19EFC-3154-40E7-BDBA-36EB776AC9F6}">
      <dgm:prSet/>
      <dgm:spPr>
        <a:ln w="38100">
          <a:solidFill>
            <a:schemeClr val="accent2">
              <a:lumMod val="40000"/>
              <a:lumOff val="60000"/>
            </a:schemeClr>
          </a:solidFill>
        </a:ln>
      </dgm:spPr>
      <dgm:t>
        <a:bodyPr/>
        <a:lstStyle/>
        <a:p>
          <a:endParaRPr lang="en-US"/>
        </a:p>
      </dgm:t>
    </dgm:pt>
    <dgm:pt modelId="{D2DBF719-58BB-4620-B2FA-EEC6A725D34B}">
      <dgm:prSet phldrT="[Text]"/>
      <dgm:spPr/>
      <dgm:t>
        <a:bodyPr/>
        <a:lstStyle/>
        <a:p>
          <a:r>
            <a:rPr lang="en-US" dirty="0" smtClean="0"/>
            <a:t> </a:t>
          </a:r>
          <a:endParaRPr lang="en-US" dirty="0"/>
        </a:p>
      </dgm:t>
    </dgm:pt>
    <dgm:pt modelId="{40037338-4455-4868-95A7-C34412787837}" type="parTrans" cxnId="{BED049F2-3FE3-4A09-AD89-DBAB29D9CA6B}">
      <dgm:prSet/>
      <dgm:spPr/>
      <dgm:t>
        <a:bodyPr/>
        <a:lstStyle/>
        <a:p>
          <a:endParaRPr lang="en-US"/>
        </a:p>
      </dgm:t>
    </dgm:pt>
    <dgm:pt modelId="{3395AC47-44FD-445F-9520-3ACCFB3857C7}" type="sibTrans" cxnId="{BED049F2-3FE3-4A09-AD89-DBAB29D9CA6B}">
      <dgm:prSet/>
      <dgm:spPr>
        <a:ln w="38100">
          <a:solidFill>
            <a:schemeClr val="accent2">
              <a:lumMod val="40000"/>
              <a:lumOff val="60000"/>
            </a:schemeClr>
          </a:solidFill>
        </a:ln>
      </dgm:spPr>
      <dgm:t>
        <a:bodyPr/>
        <a:lstStyle/>
        <a:p>
          <a:endParaRPr lang="en-US"/>
        </a:p>
      </dgm:t>
    </dgm:pt>
    <dgm:pt modelId="{2E4ECAAC-CF1A-4D3C-AA15-AA88C5C1AB4A}">
      <dgm:prSet phldrT="[Text]"/>
      <dgm:spPr/>
      <dgm:t>
        <a:bodyPr/>
        <a:lstStyle/>
        <a:p>
          <a:r>
            <a:rPr lang="en-US" dirty="0" smtClean="0"/>
            <a:t> </a:t>
          </a:r>
          <a:endParaRPr lang="en-US" dirty="0"/>
        </a:p>
      </dgm:t>
    </dgm:pt>
    <dgm:pt modelId="{9C163EA5-F57A-4FD6-8F0C-3967B9C6DD07}" type="parTrans" cxnId="{0486CDA9-F05A-453A-85C4-9B48F3F9F002}">
      <dgm:prSet/>
      <dgm:spPr/>
      <dgm:t>
        <a:bodyPr/>
        <a:lstStyle/>
        <a:p>
          <a:endParaRPr lang="en-US"/>
        </a:p>
      </dgm:t>
    </dgm:pt>
    <dgm:pt modelId="{5B05454A-2DEA-4D34-88D9-55527B346330}" type="sibTrans" cxnId="{0486CDA9-F05A-453A-85C4-9B48F3F9F002}">
      <dgm:prSet/>
      <dgm:spPr>
        <a:ln w="38100">
          <a:solidFill>
            <a:schemeClr val="accent2">
              <a:lumMod val="40000"/>
              <a:lumOff val="60000"/>
            </a:schemeClr>
          </a:solidFill>
        </a:ln>
      </dgm:spPr>
      <dgm:t>
        <a:bodyPr/>
        <a:lstStyle/>
        <a:p>
          <a:endParaRPr lang="en-US"/>
        </a:p>
      </dgm:t>
    </dgm:pt>
    <dgm:pt modelId="{C998B37D-9AF7-4213-BBF3-C61A9E1B45D6}">
      <dgm:prSet/>
      <dgm:spPr/>
      <dgm:t>
        <a:bodyPr/>
        <a:lstStyle/>
        <a:p>
          <a:endParaRPr lang="en-US" dirty="0"/>
        </a:p>
      </dgm:t>
    </dgm:pt>
    <dgm:pt modelId="{A1C2B994-29B4-4ED4-8A7A-2E61B8054B90}" type="parTrans" cxnId="{2F042216-DC4B-4D74-9A2B-53CA6C63A2F8}">
      <dgm:prSet/>
      <dgm:spPr/>
      <dgm:t>
        <a:bodyPr/>
        <a:lstStyle/>
        <a:p>
          <a:endParaRPr lang="en-US"/>
        </a:p>
      </dgm:t>
    </dgm:pt>
    <dgm:pt modelId="{7A6BD8CC-14C9-4D2B-8DF2-EF34963A8A88}" type="sibTrans" cxnId="{2F042216-DC4B-4D74-9A2B-53CA6C63A2F8}">
      <dgm:prSet/>
      <dgm:spPr>
        <a:ln w="38100">
          <a:solidFill>
            <a:schemeClr val="accent2">
              <a:lumMod val="40000"/>
              <a:lumOff val="60000"/>
            </a:schemeClr>
          </a:solidFill>
        </a:ln>
      </dgm:spPr>
      <dgm:t>
        <a:bodyPr/>
        <a:lstStyle/>
        <a:p>
          <a:endParaRPr lang="en-US"/>
        </a:p>
      </dgm:t>
    </dgm:pt>
    <dgm:pt modelId="{B1312139-04B9-4796-A534-9D46E903FA2B}">
      <dgm:prSet/>
      <dgm:spPr/>
      <dgm:t>
        <a:bodyPr/>
        <a:lstStyle/>
        <a:p>
          <a:endParaRPr lang="en-US" dirty="0"/>
        </a:p>
      </dgm:t>
    </dgm:pt>
    <dgm:pt modelId="{29AD23F1-4F41-4F99-851C-3D6516014E0F}" type="parTrans" cxnId="{5AA396E9-F22E-4403-BE08-4C42BE4CC7D4}">
      <dgm:prSet/>
      <dgm:spPr/>
      <dgm:t>
        <a:bodyPr/>
        <a:lstStyle/>
        <a:p>
          <a:endParaRPr lang="en-US"/>
        </a:p>
      </dgm:t>
    </dgm:pt>
    <dgm:pt modelId="{E5B722F4-2F78-402A-B9B8-2273916C8ACC}" type="sibTrans" cxnId="{5AA396E9-F22E-4403-BE08-4C42BE4CC7D4}">
      <dgm:prSet/>
      <dgm:spPr>
        <a:ln w="38100">
          <a:solidFill>
            <a:schemeClr val="accent2">
              <a:lumMod val="40000"/>
              <a:lumOff val="60000"/>
            </a:schemeClr>
          </a:solidFill>
        </a:ln>
      </dgm:spPr>
      <dgm:t>
        <a:bodyPr/>
        <a:lstStyle/>
        <a:p>
          <a:endParaRPr lang="en-US"/>
        </a:p>
      </dgm:t>
    </dgm:pt>
    <dgm:pt modelId="{1DF382C8-E7E8-41B0-B6A8-52CFCE081898}">
      <dgm:prSet/>
      <dgm:spPr/>
      <dgm:t>
        <a:bodyPr/>
        <a:lstStyle/>
        <a:p>
          <a:endParaRPr lang="en-US" dirty="0"/>
        </a:p>
      </dgm:t>
    </dgm:pt>
    <dgm:pt modelId="{EEAC8B50-12ED-4DCB-BE0F-D3242E126201}" type="parTrans" cxnId="{562DA216-0A78-48CF-8030-52F8CECB285A}">
      <dgm:prSet/>
      <dgm:spPr/>
      <dgm:t>
        <a:bodyPr/>
        <a:lstStyle/>
        <a:p>
          <a:endParaRPr lang="en-US"/>
        </a:p>
      </dgm:t>
    </dgm:pt>
    <dgm:pt modelId="{89AD2738-33CC-498E-BC7C-2B479B9E3338}" type="sibTrans" cxnId="{562DA216-0A78-48CF-8030-52F8CECB285A}">
      <dgm:prSet/>
      <dgm:spPr>
        <a:ln w="38100">
          <a:solidFill>
            <a:schemeClr val="accent2">
              <a:lumMod val="40000"/>
              <a:lumOff val="60000"/>
            </a:schemeClr>
          </a:solidFill>
        </a:ln>
      </dgm:spPr>
      <dgm:t>
        <a:bodyPr/>
        <a:lstStyle/>
        <a:p>
          <a:endParaRPr lang="en-US"/>
        </a:p>
      </dgm:t>
    </dgm:pt>
    <dgm:pt modelId="{0DF40253-99CA-4872-8E0D-3F34EAA3CD7D}">
      <dgm:prSet/>
      <dgm:spPr/>
      <dgm:t>
        <a:bodyPr/>
        <a:lstStyle/>
        <a:p>
          <a:endParaRPr lang="en-US" dirty="0"/>
        </a:p>
      </dgm:t>
    </dgm:pt>
    <dgm:pt modelId="{F121BCEE-81EF-401B-8E56-165AB63C970C}" type="parTrans" cxnId="{FA720A40-F440-4518-BBC2-4BC8093E2D0D}">
      <dgm:prSet/>
      <dgm:spPr/>
      <dgm:t>
        <a:bodyPr/>
        <a:lstStyle/>
        <a:p>
          <a:endParaRPr lang="en-US"/>
        </a:p>
      </dgm:t>
    </dgm:pt>
    <dgm:pt modelId="{67E8C2AE-3530-4400-A340-FFAB305939B0}" type="sibTrans" cxnId="{FA720A40-F440-4518-BBC2-4BC8093E2D0D}">
      <dgm:prSet/>
      <dgm:spPr>
        <a:ln w="38100">
          <a:solidFill>
            <a:schemeClr val="accent2">
              <a:lumMod val="40000"/>
              <a:lumOff val="60000"/>
            </a:schemeClr>
          </a:solidFill>
        </a:ln>
      </dgm:spPr>
      <dgm:t>
        <a:bodyPr/>
        <a:lstStyle/>
        <a:p>
          <a:endParaRPr lang="en-US"/>
        </a:p>
      </dgm:t>
    </dgm:pt>
    <dgm:pt modelId="{93D8C1B2-9879-40D4-8F37-D47BE9BDC4F4}" type="pres">
      <dgm:prSet presAssocID="{601FA277-0834-4B47-AFA6-98974919A773}" presName="cycle" presStyleCnt="0">
        <dgm:presLayoutVars>
          <dgm:dir/>
          <dgm:resizeHandles val="exact"/>
        </dgm:presLayoutVars>
      </dgm:prSet>
      <dgm:spPr/>
      <dgm:t>
        <a:bodyPr/>
        <a:lstStyle/>
        <a:p>
          <a:endParaRPr lang="en-US"/>
        </a:p>
      </dgm:t>
    </dgm:pt>
    <dgm:pt modelId="{529ACC26-B0DE-495F-92EA-1FFE7C397EDB}" type="pres">
      <dgm:prSet presAssocID="{131AE68C-FCC8-49EE-872A-C05D9DCCB867}" presName="node" presStyleLbl="node1" presStyleIdx="0" presStyleCnt="9" custScaleX="81624" custScaleY="125575">
        <dgm:presLayoutVars>
          <dgm:bulletEnabled val="1"/>
        </dgm:presLayoutVars>
      </dgm:prSet>
      <dgm:spPr>
        <a:prstGeom prst="ellipse">
          <a:avLst/>
        </a:prstGeom>
      </dgm:spPr>
      <dgm:t>
        <a:bodyPr/>
        <a:lstStyle/>
        <a:p>
          <a:endParaRPr lang="en-US"/>
        </a:p>
      </dgm:t>
    </dgm:pt>
    <dgm:pt modelId="{F97A7234-EAC8-4D94-A5E9-77F0E5CD40BE}" type="pres">
      <dgm:prSet presAssocID="{131AE68C-FCC8-49EE-872A-C05D9DCCB867}" presName="spNode" presStyleCnt="0"/>
      <dgm:spPr/>
      <dgm:t>
        <a:bodyPr/>
        <a:lstStyle/>
        <a:p>
          <a:endParaRPr lang="en-US"/>
        </a:p>
      </dgm:t>
    </dgm:pt>
    <dgm:pt modelId="{436B2827-58E8-44AE-9B41-3C0885708A53}" type="pres">
      <dgm:prSet presAssocID="{4F25ACC2-E462-4BF0-95C9-1EFB79AC7EB7}" presName="sibTrans" presStyleLbl="sibTrans1D1" presStyleIdx="0" presStyleCnt="9"/>
      <dgm:spPr/>
      <dgm:t>
        <a:bodyPr/>
        <a:lstStyle/>
        <a:p>
          <a:endParaRPr lang="en-US"/>
        </a:p>
      </dgm:t>
    </dgm:pt>
    <dgm:pt modelId="{A3A98989-75DF-4B35-8AFD-E97A534C8AA2}" type="pres">
      <dgm:prSet presAssocID="{93BEFC9F-E76D-490B-A05E-769A6A7C82C8}" presName="node" presStyleLbl="node1" presStyleIdx="1" presStyleCnt="9" custScaleX="81624" custScaleY="125575">
        <dgm:presLayoutVars>
          <dgm:bulletEnabled val="1"/>
        </dgm:presLayoutVars>
      </dgm:prSet>
      <dgm:spPr>
        <a:prstGeom prst="ellipse">
          <a:avLst/>
        </a:prstGeom>
      </dgm:spPr>
      <dgm:t>
        <a:bodyPr/>
        <a:lstStyle/>
        <a:p>
          <a:endParaRPr lang="en-US"/>
        </a:p>
      </dgm:t>
    </dgm:pt>
    <dgm:pt modelId="{E6B3950D-441B-4A65-BBAA-C6D906748DE0}" type="pres">
      <dgm:prSet presAssocID="{93BEFC9F-E76D-490B-A05E-769A6A7C82C8}" presName="spNode" presStyleCnt="0"/>
      <dgm:spPr/>
      <dgm:t>
        <a:bodyPr/>
        <a:lstStyle/>
        <a:p>
          <a:endParaRPr lang="en-US"/>
        </a:p>
      </dgm:t>
    </dgm:pt>
    <dgm:pt modelId="{961C778A-E754-4D02-BC67-301A256354CE}" type="pres">
      <dgm:prSet presAssocID="{00766F82-7FAB-42AC-A07B-095491DB2888}" presName="sibTrans" presStyleLbl="sibTrans1D1" presStyleIdx="1" presStyleCnt="9"/>
      <dgm:spPr/>
      <dgm:t>
        <a:bodyPr/>
        <a:lstStyle/>
        <a:p>
          <a:endParaRPr lang="en-US"/>
        </a:p>
      </dgm:t>
    </dgm:pt>
    <dgm:pt modelId="{05A6B51B-783F-4FE2-BB09-073CAE3BF2CC}" type="pres">
      <dgm:prSet presAssocID="{9C71FCB0-9FC7-4A18-9067-6A82233C7D15}" presName="node" presStyleLbl="node1" presStyleIdx="2" presStyleCnt="9" custScaleX="81624" custScaleY="125575">
        <dgm:presLayoutVars>
          <dgm:bulletEnabled val="1"/>
        </dgm:presLayoutVars>
      </dgm:prSet>
      <dgm:spPr>
        <a:prstGeom prst="ellipse">
          <a:avLst/>
        </a:prstGeom>
      </dgm:spPr>
      <dgm:t>
        <a:bodyPr/>
        <a:lstStyle/>
        <a:p>
          <a:endParaRPr lang="en-US"/>
        </a:p>
      </dgm:t>
    </dgm:pt>
    <dgm:pt modelId="{39AA770B-02F8-40BD-8182-5B7954A4EC81}" type="pres">
      <dgm:prSet presAssocID="{9C71FCB0-9FC7-4A18-9067-6A82233C7D15}" presName="spNode" presStyleCnt="0"/>
      <dgm:spPr/>
      <dgm:t>
        <a:bodyPr/>
        <a:lstStyle/>
        <a:p>
          <a:endParaRPr lang="en-US"/>
        </a:p>
      </dgm:t>
    </dgm:pt>
    <dgm:pt modelId="{B3285E33-440F-44AE-88B6-6F0E68DE653F}" type="pres">
      <dgm:prSet presAssocID="{467C7AF9-FAF5-4CAB-8458-C1D04935D70B}" presName="sibTrans" presStyleLbl="sibTrans1D1" presStyleIdx="2" presStyleCnt="9"/>
      <dgm:spPr/>
      <dgm:t>
        <a:bodyPr/>
        <a:lstStyle/>
        <a:p>
          <a:endParaRPr lang="en-US"/>
        </a:p>
      </dgm:t>
    </dgm:pt>
    <dgm:pt modelId="{C46C9887-3B93-406E-8904-BE2B30BB45B7}" type="pres">
      <dgm:prSet presAssocID="{C998B37D-9AF7-4213-BBF3-C61A9E1B45D6}" presName="node" presStyleLbl="node1" presStyleIdx="3" presStyleCnt="9" custScaleX="81662" custScaleY="125633">
        <dgm:presLayoutVars>
          <dgm:bulletEnabled val="1"/>
        </dgm:presLayoutVars>
      </dgm:prSet>
      <dgm:spPr>
        <a:prstGeom prst="ellipse">
          <a:avLst/>
        </a:prstGeom>
      </dgm:spPr>
      <dgm:t>
        <a:bodyPr/>
        <a:lstStyle/>
        <a:p>
          <a:endParaRPr lang="en-US"/>
        </a:p>
      </dgm:t>
    </dgm:pt>
    <dgm:pt modelId="{875B1617-E7EC-418C-A23A-968F0A4BE222}" type="pres">
      <dgm:prSet presAssocID="{C998B37D-9AF7-4213-BBF3-C61A9E1B45D6}" presName="spNode" presStyleCnt="0"/>
      <dgm:spPr/>
      <dgm:t>
        <a:bodyPr/>
        <a:lstStyle/>
        <a:p>
          <a:endParaRPr lang="en-US"/>
        </a:p>
      </dgm:t>
    </dgm:pt>
    <dgm:pt modelId="{67FB9926-8C9C-4DC4-93F8-BFE18022DA0C}" type="pres">
      <dgm:prSet presAssocID="{7A6BD8CC-14C9-4D2B-8DF2-EF34963A8A88}" presName="sibTrans" presStyleLbl="sibTrans1D1" presStyleIdx="3" presStyleCnt="9"/>
      <dgm:spPr/>
      <dgm:t>
        <a:bodyPr/>
        <a:lstStyle/>
        <a:p>
          <a:endParaRPr lang="en-US"/>
        </a:p>
      </dgm:t>
    </dgm:pt>
    <dgm:pt modelId="{882BB425-870F-4025-BAFD-CDE768BC829D}" type="pres">
      <dgm:prSet presAssocID="{0DF40253-99CA-4872-8E0D-3F34EAA3CD7D}" presName="node" presStyleLbl="node1" presStyleIdx="4" presStyleCnt="9" custScaleX="81662" custScaleY="125633">
        <dgm:presLayoutVars>
          <dgm:bulletEnabled val="1"/>
        </dgm:presLayoutVars>
      </dgm:prSet>
      <dgm:spPr>
        <a:prstGeom prst="ellipse">
          <a:avLst/>
        </a:prstGeom>
      </dgm:spPr>
      <dgm:t>
        <a:bodyPr/>
        <a:lstStyle/>
        <a:p>
          <a:endParaRPr lang="en-US"/>
        </a:p>
      </dgm:t>
    </dgm:pt>
    <dgm:pt modelId="{E1C16709-9393-48E0-9FD0-70F52BEE51CF}" type="pres">
      <dgm:prSet presAssocID="{0DF40253-99CA-4872-8E0D-3F34EAA3CD7D}" presName="spNode" presStyleCnt="0"/>
      <dgm:spPr/>
      <dgm:t>
        <a:bodyPr/>
        <a:lstStyle/>
        <a:p>
          <a:endParaRPr lang="en-US"/>
        </a:p>
      </dgm:t>
    </dgm:pt>
    <dgm:pt modelId="{9D835FA8-42B3-4C17-B164-7F796A953BD6}" type="pres">
      <dgm:prSet presAssocID="{67E8C2AE-3530-4400-A340-FFAB305939B0}" presName="sibTrans" presStyleLbl="sibTrans1D1" presStyleIdx="4" presStyleCnt="9"/>
      <dgm:spPr/>
      <dgm:t>
        <a:bodyPr/>
        <a:lstStyle/>
        <a:p>
          <a:endParaRPr lang="en-US"/>
        </a:p>
      </dgm:t>
    </dgm:pt>
    <dgm:pt modelId="{9BB18089-EAAA-4156-A908-2A9D9ADA3B40}" type="pres">
      <dgm:prSet presAssocID="{1DF382C8-E7E8-41B0-B6A8-52CFCE081898}" presName="node" presStyleLbl="node1" presStyleIdx="5" presStyleCnt="9" custScaleX="81662" custScaleY="125633">
        <dgm:presLayoutVars>
          <dgm:bulletEnabled val="1"/>
        </dgm:presLayoutVars>
      </dgm:prSet>
      <dgm:spPr>
        <a:prstGeom prst="ellipse">
          <a:avLst/>
        </a:prstGeom>
      </dgm:spPr>
      <dgm:t>
        <a:bodyPr/>
        <a:lstStyle/>
        <a:p>
          <a:endParaRPr lang="en-US"/>
        </a:p>
      </dgm:t>
    </dgm:pt>
    <dgm:pt modelId="{8D65AD13-AA7A-42E1-B076-7D93E7A75FC9}" type="pres">
      <dgm:prSet presAssocID="{1DF382C8-E7E8-41B0-B6A8-52CFCE081898}" presName="spNode" presStyleCnt="0"/>
      <dgm:spPr/>
      <dgm:t>
        <a:bodyPr/>
        <a:lstStyle/>
        <a:p>
          <a:endParaRPr lang="en-US"/>
        </a:p>
      </dgm:t>
    </dgm:pt>
    <dgm:pt modelId="{AB6C3A22-12A6-42B9-9A59-F1BACABAA53E}" type="pres">
      <dgm:prSet presAssocID="{89AD2738-33CC-498E-BC7C-2B479B9E3338}" presName="sibTrans" presStyleLbl="sibTrans1D1" presStyleIdx="5" presStyleCnt="9"/>
      <dgm:spPr/>
      <dgm:t>
        <a:bodyPr/>
        <a:lstStyle/>
        <a:p>
          <a:endParaRPr lang="en-US"/>
        </a:p>
      </dgm:t>
    </dgm:pt>
    <dgm:pt modelId="{57E925D1-DBA9-4D83-ACE1-70DEF9D8D984}" type="pres">
      <dgm:prSet presAssocID="{B1312139-04B9-4796-A534-9D46E903FA2B}" presName="node" presStyleLbl="node1" presStyleIdx="6" presStyleCnt="9" custScaleX="81452" custScaleY="125312">
        <dgm:presLayoutVars>
          <dgm:bulletEnabled val="1"/>
        </dgm:presLayoutVars>
      </dgm:prSet>
      <dgm:spPr>
        <a:prstGeom prst="ellipse">
          <a:avLst/>
        </a:prstGeom>
      </dgm:spPr>
      <dgm:t>
        <a:bodyPr/>
        <a:lstStyle/>
        <a:p>
          <a:endParaRPr lang="en-US"/>
        </a:p>
      </dgm:t>
    </dgm:pt>
    <dgm:pt modelId="{98635AF9-928D-4049-81D2-C1C16A6A4855}" type="pres">
      <dgm:prSet presAssocID="{B1312139-04B9-4796-A534-9D46E903FA2B}" presName="spNode" presStyleCnt="0"/>
      <dgm:spPr/>
      <dgm:t>
        <a:bodyPr/>
        <a:lstStyle/>
        <a:p>
          <a:endParaRPr lang="en-US"/>
        </a:p>
      </dgm:t>
    </dgm:pt>
    <dgm:pt modelId="{2E94C4D3-13BE-4CB8-91C5-0234C3783C97}" type="pres">
      <dgm:prSet presAssocID="{E5B722F4-2F78-402A-B9B8-2273916C8ACC}" presName="sibTrans" presStyleLbl="sibTrans1D1" presStyleIdx="6" presStyleCnt="9"/>
      <dgm:spPr/>
      <dgm:t>
        <a:bodyPr/>
        <a:lstStyle/>
        <a:p>
          <a:endParaRPr lang="en-US"/>
        </a:p>
      </dgm:t>
    </dgm:pt>
    <dgm:pt modelId="{AB6FE9B2-025D-49AB-8D13-94E4579C9CCD}" type="pres">
      <dgm:prSet presAssocID="{D2DBF719-58BB-4620-B2FA-EEC6A725D34B}" presName="node" presStyleLbl="node1" presStyleIdx="7" presStyleCnt="9" custScaleX="81624" custScaleY="125575">
        <dgm:presLayoutVars>
          <dgm:bulletEnabled val="1"/>
        </dgm:presLayoutVars>
      </dgm:prSet>
      <dgm:spPr>
        <a:prstGeom prst="ellipse">
          <a:avLst/>
        </a:prstGeom>
      </dgm:spPr>
      <dgm:t>
        <a:bodyPr/>
        <a:lstStyle/>
        <a:p>
          <a:endParaRPr lang="en-US"/>
        </a:p>
      </dgm:t>
    </dgm:pt>
    <dgm:pt modelId="{F3BA9290-3917-442D-9BCD-B06D5AA8B99D}" type="pres">
      <dgm:prSet presAssocID="{D2DBF719-58BB-4620-B2FA-EEC6A725D34B}" presName="spNode" presStyleCnt="0"/>
      <dgm:spPr/>
      <dgm:t>
        <a:bodyPr/>
        <a:lstStyle/>
        <a:p>
          <a:endParaRPr lang="en-US"/>
        </a:p>
      </dgm:t>
    </dgm:pt>
    <dgm:pt modelId="{0FBAEB39-CB73-4C13-80E1-B1CA869FAA8F}" type="pres">
      <dgm:prSet presAssocID="{3395AC47-44FD-445F-9520-3ACCFB3857C7}" presName="sibTrans" presStyleLbl="sibTrans1D1" presStyleIdx="7" presStyleCnt="9"/>
      <dgm:spPr/>
      <dgm:t>
        <a:bodyPr/>
        <a:lstStyle/>
        <a:p>
          <a:endParaRPr lang="en-US"/>
        </a:p>
      </dgm:t>
    </dgm:pt>
    <dgm:pt modelId="{40D05751-C388-4224-9870-AD7F5EB865B2}" type="pres">
      <dgm:prSet presAssocID="{2E4ECAAC-CF1A-4D3C-AA15-AA88C5C1AB4A}" presName="node" presStyleLbl="node1" presStyleIdx="8" presStyleCnt="9" custScaleX="81624" custScaleY="125575">
        <dgm:presLayoutVars>
          <dgm:bulletEnabled val="1"/>
        </dgm:presLayoutVars>
      </dgm:prSet>
      <dgm:spPr>
        <a:prstGeom prst="ellipse">
          <a:avLst/>
        </a:prstGeom>
      </dgm:spPr>
      <dgm:t>
        <a:bodyPr/>
        <a:lstStyle/>
        <a:p>
          <a:endParaRPr lang="en-US"/>
        </a:p>
      </dgm:t>
    </dgm:pt>
    <dgm:pt modelId="{FC2E3E13-953B-40F4-AAFA-E4C9AC953DF2}" type="pres">
      <dgm:prSet presAssocID="{2E4ECAAC-CF1A-4D3C-AA15-AA88C5C1AB4A}" presName="spNode" presStyleCnt="0"/>
      <dgm:spPr/>
      <dgm:t>
        <a:bodyPr/>
        <a:lstStyle/>
        <a:p>
          <a:endParaRPr lang="en-US"/>
        </a:p>
      </dgm:t>
    </dgm:pt>
    <dgm:pt modelId="{DF9C00AD-B483-4B80-ADAF-AC4975A067B6}" type="pres">
      <dgm:prSet presAssocID="{5B05454A-2DEA-4D34-88D9-55527B346330}" presName="sibTrans" presStyleLbl="sibTrans1D1" presStyleIdx="8" presStyleCnt="9"/>
      <dgm:spPr/>
      <dgm:t>
        <a:bodyPr/>
        <a:lstStyle/>
        <a:p>
          <a:endParaRPr lang="en-US"/>
        </a:p>
      </dgm:t>
    </dgm:pt>
  </dgm:ptLst>
  <dgm:cxnLst>
    <dgm:cxn modelId="{FA720A40-F440-4518-BBC2-4BC8093E2D0D}" srcId="{601FA277-0834-4B47-AFA6-98974919A773}" destId="{0DF40253-99CA-4872-8E0D-3F34EAA3CD7D}" srcOrd="4" destOrd="0" parTransId="{F121BCEE-81EF-401B-8E56-165AB63C970C}" sibTransId="{67E8C2AE-3530-4400-A340-FFAB305939B0}"/>
    <dgm:cxn modelId="{E1A63D5A-67DE-4254-B1A6-F467492CD181}" type="presOf" srcId="{2E4ECAAC-CF1A-4D3C-AA15-AA88C5C1AB4A}" destId="{40D05751-C388-4224-9870-AD7F5EB865B2}" srcOrd="0" destOrd="0" presId="urn:microsoft.com/office/officeart/2005/8/layout/cycle5"/>
    <dgm:cxn modelId="{7CE19EFC-3154-40E7-BDBA-36EB776AC9F6}" srcId="{601FA277-0834-4B47-AFA6-98974919A773}" destId="{9C71FCB0-9FC7-4A18-9067-6A82233C7D15}" srcOrd="2" destOrd="0" parTransId="{F04FA844-0AA5-4AFC-BBAA-23BCDB3A8F17}" sibTransId="{467C7AF9-FAF5-4CAB-8458-C1D04935D70B}"/>
    <dgm:cxn modelId="{B78DD768-34CF-4DFC-A12A-3D46032ABA26}" type="presOf" srcId="{67E8C2AE-3530-4400-A340-FFAB305939B0}" destId="{9D835FA8-42B3-4C17-B164-7F796A953BD6}" srcOrd="0" destOrd="0" presId="urn:microsoft.com/office/officeart/2005/8/layout/cycle5"/>
    <dgm:cxn modelId="{D3144321-A5EC-4823-AEF4-3EF6ABE39629}" type="presOf" srcId="{0DF40253-99CA-4872-8E0D-3F34EAA3CD7D}" destId="{882BB425-870F-4025-BAFD-CDE768BC829D}" srcOrd="0" destOrd="0" presId="urn:microsoft.com/office/officeart/2005/8/layout/cycle5"/>
    <dgm:cxn modelId="{C373FB4D-9D8D-49A3-A72D-9D91A31A2A68}" type="presOf" srcId="{1DF382C8-E7E8-41B0-B6A8-52CFCE081898}" destId="{9BB18089-EAAA-4156-A908-2A9D9ADA3B40}" srcOrd="0" destOrd="0" presId="urn:microsoft.com/office/officeart/2005/8/layout/cycle5"/>
    <dgm:cxn modelId="{B725AFE7-B926-4051-BFA2-E09FB0596416}" type="presOf" srcId="{93BEFC9F-E76D-490B-A05E-769A6A7C82C8}" destId="{A3A98989-75DF-4B35-8AFD-E97A534C8AA2}" srcOrd="0" destOrd="0" presId="urn:microsoft.com/office/officeart/2005/8/layout/cycle5"/>
    <dgm:cxn modelId="{FB3F500A-B372-4CF6-AA56-6DA4CAFCA2A4}" type="presOf" srcId="{9C71FCB0-9FC7-4A18-9067-6A82233C7D15}" destId="{05A6B51B-783F-4FE2-BB09-073CAE3BF2CC}" srcOrd="0" destOrd="0" presId="urn:microsoft.com/office/officeart/2005/8/layout/cycle5"/>
    <dgm:cxn modelId="{65E0AF64-CD2C-4365-9454-432C22924CB2}" type="presOf" srcId="{D2DBF719-58BB-4620-B2FA-EEC6A725D34B}" destId="{AB6FE9B2-025D-49AB-8D13-94E4579C9CCD}" srcOrd="0" destOrd="0" presId="urn:microsoft.com/office/officeart/2005/8/layout/cycle5"/>
    <dgm:cxn modelId="{76D97545-49E9-4A85-B947-AFA3DE3582F6}" type="presOf" srcId="{00766F82-7FAB-42AC-A07B-095491DB2888}" destId="{961C778A-E754-4D02-BC67-301A256354CE}" srcOrd="0" destOrd="0" presId="urn:microsoft.com/office/officeart/2005/8/layout/cycle5"/>
    <dgm:cxn modelId="{3045F116-1CFA-4364-87D3-759128AE177B}" type="presOf" srcId="{E5B722F4-2F78-402A-B9B8-2273916C8ACC}" destId="{2E94C4D3-13BE-4CB8-91C5-0234C3783C97}" srcOrd="0" destOrd="0" presId="urn:microsoft.com/office/officeart/2005/8/layout/cycle5"/>
    <dgm:cxn modelId="{0486CDA9-F05A-453A-85C4-9B48F3F9F002}" srcId="{601FA277-0834-4B47-AFA6-98974919A773}" destId="{2E4ECAAC-CF1A-4D3C-AA15-AA88C5C1AB4A}" srcOrd="8" destOrd="0" parTransId="{9C163EA5-F57A-4FD6-8F0C-3967B9C6DD07}" sibTransId="{5B05454A-2DEA-4D34-88D9-55527B346330}"/>
    <dgm:cxn modelId="{2F042216-DC4B-4D74-9A2B-53CA6C63A2F8}" srcId="{601FA277-0834-4B47-AFA6-98974919A773}" destId="{C998B37D-9AF7-4213-BBF3-C61A9E1B45D6}" srcOrd="3" destOrd="0" parTransId="{A1C2B994-29B4-4ED4-8A7A-2E61B8054B90}" sibTransId="{7A6BD8CC-14C9-4D2B-8DF2-EF34963A8A88}"/>
    <dgm:cxn modelId="{2BFA9B89-6D66-4D50-B46E-AE5110C9442D}" srcId="{601FA277-0834-4B47-AFA6-98974919A773}" destId="{131AE68C-FCC8-49EE-872A-C05D9DCCB867}" srcOrd="0" destOrd="0" parTransId="{75052744-09D2-473C-9583-819F4CE7F1E5}" sibTransId="{4F25ACC2-E462-4BF0-95C9-1EFB79AC7EB7}"/>
    <dgm:cxn modelId="{5AA396E9-F22E-4403-BE08-4C42BE4CC7D4}" srcId="{601FA277-0834-4B47-AFA6-98974919A773}" destId="{B1312139-04B9-4796-A534-9D46E903FA2B}" srcOrd="6" destOrd="0" parTransId="{29AD23F1-4F41-4F99-851C-3D6516014E0F}" sibTransId="{E5B722F4-2F78-402A-B9B8-2273916C8ACC}"/>
    <dgm:cxn modelId="{80271955-6DC0-41CA-BA5C-1EAB033D0928}" type="presOf" srcId="{89AD2738-33CC-498E-BC7C-2B479B9E3338}" destId="{AB6C3A22-12A6-42B9-9A59-F1BACABAA53E}" srcOrd="0" destOrd="0" presId="urn:microsoft.com/office/officeart/2005/8/layout/cycle5"/>
    <dgm:cxn modelId="{562DA216-0A78-48CF-8030-52F8CECB285A}" srcId="{601FA277-0834-4B47-AFA6-98974919A773}" destId="{1DF382C8-E7E8-41B0-B6A8-52CFCE081898}" srcOrd="5" destOrd="0" parTransId="{EEAC8B50-12ED-4DCB-BE0F-D3242E126201}" sibTransId="{89AD2738-33CC-498E-BC7C-2B479B9E3338}"/>
    <dgm:cxn modelId="{BED049F2-3FE3-4A09-AD89-DBAB29D9CA6B}" srcId="{601FA277-0834-4B47-AFA6-98974919A773}" destId="{D2DBF719-58BB-4620-B2FA-EEC6A725D34B}" srcOrd="7" destOrd="0" parTransId="{40037338-4455-4868-95A7-C34412787837}" sibTransId="{3395AC47-44FD-445F-9520-3ACCFB3857C7}"/>
    <dgm:cxn modelId="{C81880C0-4FFE-467E-86E4-658762D4B64D}" type="presOf" srcId="{467C7AF9-FAF5-4CAB-8458-C1D04935D70B}" destId="{B3285E33-440F-44AE-88B6-6F0E68DE653F}" srcOrd="0" destOrd="0" presId="urn:microsoft.com/office/officeart/2005/8/layout/cycle5"/>
    <dgm:cxn modelId="{82400225-2C80-493E-851C-336865930C3E}" type="presOf" srcId="{601FA277-0834-4B47-AFA6-98974919A773}" destId="{93D8C1B2-9879-40D4-8F37-D47BE9BDC4F4}" srcOrd="0" destOrd="0" presId="urn:microsoft.com/office/officeart/2005/8/layout/cycle5"/>
    <dgm:cxn modelId="{86EC66F8-CDBC-4234-9974-E5A3D51BC50C}" type="presOf" srcId="{B1312139-04B9-4796-A534-9D46E903FA2B}" destId="{57E925D1-DBA9-4D83-ACE1-70DEF9D8D984}" srcOrd="0" destOrd="0" presId="urn:microsoft.com/office/officeart/2005/8/layout/cycle5"/>
    <dgm:cxn modelId="{5D8531F7-5E84-4216-AC05-1E77DD67E6DD}" type="presOf" srcId="{4F25ACC2-E462-4BF0-95C9-1EFB79AC7EB7}" destId="{436B2827-58E8-44AE-9B41-3C0885708A53}" srcOrd="0" destOrd="0" presId="urn:microsoft.com/office/officeart/2005/8/layout/cycle5"/>
    <dgm:cxn modelId="{08BB33F4-AC18-4C58-B635-1C8C3DD421E1}" type="presOf" srcId="{131AE68C-FCC8-49EE-872A-C05D9DCCB867}" destId="{529ACC26-B0DE-495F-92EA-1FFE7C397EDB}" srcOrd="0" destOrd="0" presId="urn:microsoft.com/office/officeart/2005/8/layout/cycle5"/>
    <dgm:cxn modelId="{90608CA3-1170-446F-A8D7-47DEA2119C2B}" type="presOf" srcId="{C998B37D-9AF7-4213-BBF3-C61A9E1B45D6}" destId="{C46C9887-3B93-406E-8904-BE2B30BB45B7}" srcOrd="0" destOrd="0" presId="urn:microsoft.com/office/officeart/2005/8/layout/cycle5"/>
    <dgm:cxn modelId="{6B4956A4-845D-4BDF-859E-730E9FA615EC}" type="presOf" srcId="{3395AC47-44FD-445F-9520-3ACCFB3857C7}" destId="{0FBAEB39-CB73-4C13-80E1-B1CA869FAA8F}" srcOrd="0" destOrd="0" presId="urn:microsoft.com/office/officeart/2005/8/layout/cycle5"/>
    <dgm:cxn modelId="{1AC7A325-C0B3-4AD8-BB14-40D291808438}" type="presOf" srcId="{5B05454A-2DEA-4D34-88D9-55527B346330}" destId="{DF9C00AD-B483-4B80-ADAF-AC4975A067B6}" srcOrd="0" destOrd="0" presId="urn:microsoft.com/office/officeart/2005/8/layout/cycle5"/>
    <dgm:cxn modelId="{4A95C9AC-62A8-4228-BF29-6BAC90A75FEE}" srcId="{601FA277-0834-4B47-AFA6-98974919A773}" destId="{93BEFC9F-E76D-490B-A05E-769A6A7C82C8}" srcOrd="1" destOrd="0" parTransId="{A75E0B3C-BA3B-40B9-8DA5-312998428C64}" sibTransId="{00766F82-7FAB-42AC-A07B-095491DB2888}"/>
    <dgm:cxn modelId="{EABEA2BB-3202-4C8D-B4F3-6E6015C0CAD7}" type="presOf" srcId="{7A6BD8CC-14C9-4D2B-8DF2-EF34963A8A88}" destId="{67FB9926-8C9C-4DC4-93F8-BFE18022DA0C}" srcOrd="0" destOrd="0" presId="urn:microsoft.com/office/officeart/2005/8/layout/cycle5"/>
    <dgm:cxn modelId="{6D21100F-ED47-425A-BC8B-C979474D0D6D}" type="presParOf" srcId="{93D8C1B2-9879-40D4-8F37-D47BE9BDC4F4}" destId="{529ACC26-B0DE-495F-92EA-1FFE7C397EDB}" srcOrd="0" destOrd="0" presId="urn:microsoft.com/office/officeart/2005/8/layout/cycle5"/>
    <dgm:cxn modelId="{9C16A2D9-F14A-49FF-A049-10DFD14A850E}" type="presParOf" srcId="{93D8C1B2-9879-40D4-8F37-D47BE9BDC4F4}" destId="{F97A7234-EAC8-4D94-A5E9-77F0E5CD40BE}" srcOrd="1" destOrd="0" presId="urn:microsoft.com/office/officeart/2005/8/layout/cycle5"/>
    <dgm:cxn modelId="{B79A72E8-49AC-4EE7-ACAF-963D9BFE5277}" type="presParOf" srcId="{93D8C1B2-9879-40D4-8F37-D47BE9BDC4F4}" destId="{436B2827-58E8-44AE-9B41-3C0885708A53}" srcOrd="2" destOrd="0" presId="urn:microsoft.com/office/officeart/2005/8/layout/cycle5"/>
    <dgm:cxn modelId="{1ECB00C1-9FFB-40FE-BDA2-8EAAC5BDD1B9}" type="presParOf" srcId="{93D8C1B2-9879-40D4-8F37-D47BE9BDC4F4}" destId="{A3A98989-75DF-4B35-8AFD-E97A534C8AA2}" srcOrd="3" destOrd="0" presId="urn:microsoft.com/office/officeart/2005/8/layout/cycle5"/>
    <dgm:cxn modelId="{6EE10606-1353-490E-9483-4FD31AEECF17}" type="presParOf" srcId="{93D8C1B2-9879-40D4-8F37-D47BE9BDC4F4}" destId="{E6B3950D-441B-4A65-BBAA-C6D906748DE0}" srcOrd="4" destOrd="0" presId="urn:microsoft.com/office/officeart/2005/8/layout/cycle5"/>
    <dgm:cxn modelId="{2BD34D75-3988-478E-BDEE-639A8A67BCDC}" type="presParOf" srcId="{93D8C1B2-9879-40D4-8F37-D47BE9BDC4F4}" destId="{961C778A-E754-4D02-BC67-301A256354CE}" srcOrd="5" destOrd="0" presId="urn:microsoft.com/office/officeart/2005/8/layout/cycle5"/>
    <dgm:cxn modelId="{ACECFF76-93C0-4365-BE95-56493BD974C4}" type="presParOf" srcId="{93D8C1B2-9879-40D4-8F37-D47BE9BDC4F4}" destId="{05A6B51B-783F-4FE2-BB09-073CAE3BF2CC}" srcOrd="6" destOrd="0" presId="urn:microsoft.com/office/officeart/2005/8/layout/cycle5"/>
    <dgm:cxn modelId="{36180316-77F5-4012-9573-14B4AD364FE0}" type="presParOf" srcId="{93D8C1B2-9879-40D4-8F37-D47BE9BDC4F4}" destId="{39AA770B-02F8-40BD-8182-5B7954A4EC81}" srcOrd="7" destOrd="0" presId="urn:microsoft.com/office/officeart/2005/8/layout/cycle5"/>
    <dgm:cxn modelId="{58B9E0B2-2EDF-4398-A7F5-849EBF24E76E}" type="presParOf" srcId="{93D8C1B2-9879-40D4-8F37-D47BE9BDC4F4}" destId="{B3285E33-440F-44AE-88B6-6F0E68DE653F}" srcOrd="8" destOrd="0" presId="urn:microsoft.com/office/officeart/2005/8/layout/cycle5"/>
    <dgm:cxn modelId="{25AABD30-3A8D-4887-A1DB-BF205BF33297}" type="presParOf" srcId="{93D8C1B2-9879-40D4-8F37-D47BE9BDC4F4}" destId="{C46C9887-3B93-406E-8904-BE2B30BB45B7}" srcOrd="9" destOrd="0" presId="urn:microsoft.com/office/officeart/2005/8/layout/cycle5"/>
    <dgm:cxn modelId="{FC2FBB43-2258-4DCB-91A0-05F0CFF1E619}" type="presParOf" srcId="{93D8C1B2-9879-40D4-8F37-D47BE9BDC4F4}" destId="{875B1617-E7EC-418C-A23A-968F0A4BE222}" srcOrd="10" destOrd="0" presId="urn:microsoft.com/office/officeart/2005/8/layout/cycle5"/>
    <dgm:cxn modelId="{B8066C05-1786-4366-A100-033A46278CC9}" type="presParOf" srcId="{93D8C1B2-9879-40D4-8F37-D47BE9BDC4F4}" destId="{67FB9926-8C9C-4DC4-93F8-BFE18022DA0C}" srcOrd="11" destOrd="0" presId="urn:microsoft.com/office/officeart/2005/8/layout/cycle5"/>
    <dgm:cxn modelId="{A5093B58-E651-445D-8801-92DFBF3963FB}" type="presParOf" srcId="{93D8C1B2-9879-40D4-8F37-D47BE9BDC4F4}" destId="{882BB425-870F-4025-BAFD-CDE768BC829D}" srcOrd="12" destOrd="0" presId="urn:microsoft.com/office/officeart/2005/8/layout/cycle5"/>
    <dgm:cxn modelId="{1CF3DA87-A4E8-4373-905F-4C0A67B42B17}" type="presParOf" srcId="{93D8C1B2-9879-40D4-8F37-D47BE9BDC4F4}" destId="{E1C16709-9393-48E0-9FD0-70F52BEE51CF}" srcOrd="13" destOrd="0" presId="urn:microsoft.com/office/officeart/2005/8/layout/cycle5"/>
    <dgm:cxn modelId="{94870C3C-DF24-444A-BF82-54B56DDF358E}" type="presParOf" srcId="{93D8C1B2-9879-40D4-8F37-D47BE9BDC4F4}" destId="{9D835FA8-42B3-4C17-B164-7F796A953BD6}" srcOrd="14" destOrd="0" presId="urn:microsoft.com/office/officeart/2005/8/layout/cycle5"/>
    <dgm:cxn modelId="{BBE00F6D-C465-41FB-A193-4AD376172591}" type="presParOf" srcId="{93D8C1B2-9879-40D4-8F37-D47BE9BDC4F4}" destId="{9BB18089-EAAA-4156-A908-2A9D9ADA3B40}" srcOrd="15" destOrd="0" presId="urn:microsoft.com/office/officeart/2005/8/layout/cycle5"/>
    <dgm:cxn modelId="{51660A34-591C-4D09-BE83-563077AFA437}" type="presParOf" srcId="{93D8C1B2-9879-40D4-8F37-D47BE9BDC4F4}" destId="{8D65AD13-AA7A-42E1-B076-7D93E7A75FC9}" srcOrd="16" destOrd="0" presId="urn:microsoft.com/office/officeart/2005/8/layout/cycle5"/>
    <dgm:cxn modelId="{407A0F7B-4CA1-4A6D-8AB1-87B78509D009}" type="presParOf" srcId="{93D8C1B2-9879-40D4-8F37-D47BE9BDC4F4}" destId="{AB6C3A22-12A6-42B9-9A59-F1BACABAA53E}" srcOrd="17" destOrd="0" presId="urn:microsoft.com/office/officeart/2005/8/layout/cycle5"/>
    <dgm:cxn modelId="{5E3E85C1-0825-42EE-B600-93A1A1014251}" type="presParOf" srcId="{93D8C1B2-9879-40D4-8F37-D47BE9BDC4F4}" destId="{57E925D1-DBA9-4D83-ACE1-70DEF9D8D984}" srcOrd="18" destOrd="0" presId="urn:microsoft.com/office/officeart/2005/8/layout/cycle5"/>
    <dgm:cxn modelId="{0C04CD18-8367-4084-B1BA-C8CA36932C6B}" type="presParOf" srcId="{93D8C1B2-9879-40D4-8F37-D47BE9BDC4F4}" destId="{98635AF9-928D-4049-81D2-C1C16A6A4855}" srcOrd="19" destOrd="0" presId="urn:microsoft.com/office/officeart/2005/8/layout/cycle5"/>
    <dgm:cxn modelId="{D0318F6B-9780-4D0D-8D0C-8C88B7CC5937}" type="presParOf" srcId="{93D8C1B2-9879-40D4-8F37-D47BE9BDC4F4}" destId="{2E94C4D3-13BE-4CB8-91C5-0234C3783C97}" srcOrd="20" destOrd="0" presId="urn:microsoft.com/office/officeart/2005/8/layout/cycle5"/>
    <dgm:cxn modelId="{CAACF45E-F5AA-4305-AB84-49C6917831B8}" type="presParOf" srcId="{93D8C1B2-9879-40D4-8F37-D47BE9BDC4F4}" destId="{AB6FE9B2-025D-49AB-8D13-94E4579C9CCD}" srcOrd="21" destOrd="0" presId="urn:microsoft.com/office/officeart/2005/8/layout/cycle5"/>
    <dgm:cxn modelId="{5B378411-9002-454D-A275-85E63B29E569}" type="presParOf" srcId="{93D8C1B2-9879-40D4-8F37-D47BE9BDC4F4}" destId="{F3BA9290-3917-442D-9BCD-B06D5AA8B99D}" srcOrd="22" destOrd="0" presId="urn:microsoft.com/office/officeart/2005/8/layout/cycle5"/>
    <dgm:cxn modelId="{7EC941D6-F53A-43C4-8ACD-969996893E7D}" type="presParOf" srcId="{93D8C1B2-9879-40D4-8F37-D47BE9BDC4F4}" destId="{0FBAEB39-CB73-4C13-80E1-B1CA869FAA8F}" srcOrd="23" destOrd="0" presId="urn:microsoft.com/office/officeart/2005/8/layout/cycle5"/>
    <dgm:cxn modelId="{F10918B1-9DF2-43C4-A5CD-232A5A9F1C7A}" type="presParOf" srcId="{93D8C1B2-9879-40D4-8F37-D47BE9BDC4F4}" destId="{40D05751-C388-4224-9870-AD7F5EB865B2}" srcOrd="24" destOrd="0" presId="urn:microsoft.com/office/officeart/2005/8/layout/cycle5"/>
    <dgm:cxn modelId="{2B7800CD-E3B6-4BEF-AD3F-506820502F3B}" type="presParOf" srcId="{93D8C1B2-9879-40D4-8F37-D47BE9BDC4F4}" destId="{FC2E3E13-953B-40F4-AAFA-E4C9AC953DF2}" srcOrd="25" destOrd="0" presId="urn:microsoft.com/office/officeart/2005/8/layout/cycle5"/>
    <dgm:cxn modelId="{FB37D87A-C2BF-4F35-9282-A0770C023ADA}" type="presParOf" srcId="{93D8C1B2-9879-40D4-8F37-D47BE9BDC4F4}" destId="{DF9C00AD-B483-4B80-ADAF-AC4975A067B6}" srcOrd="26" destOrd="0" presId="urn:microsoft.com/office/officeart/2005/8/layout/cycle5"/>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0.6005</cdr:x>
      <cdr:y>0.6015</cdr:y>
    </cdr:from>
    <cdr:to>
      <cdr:x>0.60825</cdr:x>
      <cdr:y>0.65825</cdr:y>
    </cdr:to>
    <cdr:sp macro="" textlink="">
      <cdr:nvSpPr>
        <cdr:cNvPr id="1025" name="Text Box 1"/>
        <cdr:cNvSpPr txBox="1">
          <a:spLocks xmlns:a="http://schemas.openxmlformats.org/drawingml/2006/main" noChangeArrowheads="1"/>
        </cdr:cNvSpPr>
      </cdr:nvSpPr>
      <cdr:spPr bwMode="auto">
        <a:xfrm xmlns:a="http://schemas.openxmlformats.org/drawingml/2006/main">
          <a:off x="5153506" y="2326091"/>
          <a:ext cx="66511" cy="219460"/>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wrap="none" lIns="18288" tIns="22860" rIns="18288" bIns="22860" anchor="ctr" upright="1">
          <a:spAutoFit/>
        </a:bodyPr>
        <a:lstStyle xmlns:a="http://schemas.openxmlformats.org/drawingml/2006/main"/>
        <a:p xmlns:a="http://schemas.openxmlformats.org/drawingml/2006/main">
          <a:pPr algn="ctr" rtl="0">
            <a:defRPr sz="1000"/>
          </a:pPr>
          <a:r>
            <a:rPr lang="en-US" sz="1000" b="1" i="0" u="none" strike="noStrike" baseline="0" dirty="0">
              <a:solidFill>
                <a:srgbClr val="000000"/>
              </a:solidFill>
              <a:latin typeface="Arial"/>
              <a:cs typeface="Arial"/>
            </a:rPr>
            <a:t>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226"/>
          </a:xfrm>
          <a:prstGeom prst="rect">
            <a:avLst/>
          </a:prstGeom>
        </p:spPr>
        <p:txBody>
          <a:bodyPr vert="horz" lIns="95207" tIns="47604" rIns="95207" bIns="47604" rtlCol="0"/>
          <a:lstStyle>
            <a:lvl1pPr algn="l">
              <a:defRPr sz="1200"/>
            </a:lvl1pPr>
          </a:lstStyle>
          <a:p>
            <a:endParaRPr lang="en-US"/>
          </a:p>
        </p:txBody>
      </p:sp>
      <p:sp>
        <p:nvSpPr>
          <p:cNvPr id="3" name="Date Placeholder 2"/>
          <p:cNvSpPr>
            <a:spLocks noGrp="1"/>
          </p:cNvSpPr>
          <p:nvPr>
            <p:ph type="dt" sz="quarter" idx="1"/>
          </p:nvPr>
        </p:nvSpPr>
        <p:spPr>
          <a:xfrm>
            <a:off x="4142962" y="0"/>
            <a:ext cx="3170583" cy="480226"/>
          </a:xfrm>
          <a:prstGeom prst="rect">
            <a:avLst/>
          </a:prstGeom>
        </p:spPr>
        <p:txBody>
          <a:bodyPr vert="horz" lIns="95207" tIns="47604" rIns="95207" bIns="47604" rtlCol="0"/>
          <a:lstStyle>
            <a:lvl1pPr algn="r">
              <a:defRPr sz="1200"/>
            </a:lvl1pPr>
          </a:lstStyle>
          <a:p>
            <a:fld id="{F748ABAA-2491-461F-A167-9B5EC6AA65A6}" type="datetimeFigureOut">
              <a:rPr lang="en-US" smtClean="0"/>
              <a:t>10/26/2015</a:t>
            </a:fld>
            <a:endParaRPr lang="en-US"/>
          </a:p>
        </p:txBody>
      </p:sp>
      <p:sp>
        <p:nvSpPr>
          <p:cNvPr id="4" name="Footer Placeholder 3"/>
          <p:cNvSpPr>
            <a:spLocks noGrp="1"/>
          </p:cNvSpPr>
          <p:nvPr>
            <p:ph type="ftr" sz="quarter" idx="2"/>
          </p:nvPr>
        </p:nvSpPr>
        <p:spPr>
          <a:xfrm>
            <a:off x="0" y="9119325"/>
            <a:ext cx="3170583" cy="480226"/>
          </a:xfrm>
          <a:prstGeom prst="rect">
            <a:avLst/>
          </a:prstGeom>
        </p:spPr>
        <p:txBody>
          <a:bodyPr vert="horz" lIns="95207" tIns="47604" rIns="95207" bIns="47604"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325"/>
            <a:ext cx="3170583" cy="480226"/>
          </a:xfrm>
          <a:prstGeom prst="rect">
            <a:avLst/>
          </a:prstGeom>
        </p:spPr>
        <p:txBody>
          <a:bodyPr vert="horz" lIns="95207" tIns="47604" rIns="95207" bIns="47604" rtlCol="0" anchor="b"/>
          <a:lstStyle>
            <a:lvl1pPr algn="r">
              <a:defRPr sz="1200"/>
            </a:lvl1pPr>
          </a:lstStyle>
          <a:p>
            <a:fld id="{D4A090F4-FFD4-4A9A-8C3E-0E5CA5B01799}" type="slidenum">
              <a:rPr lang="en-US" smtClean="0"/>
              <a:t>‹#›</a:t>
            </a:fld>
            <a:endParaRPr lang="en-US"/>
          </a:p>
        </p:txBody>
      </p:sp>
    </p:spTree>
    <p:extLst>
      <p:ext uri="{BB962C8B-B14F-4D97-AF65-F5344CB8AC3E}">
        <p14:creationId xmlns:p14="http://schemas.microsoft.com/office/powerpoint/2010/main" val="890955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48" tIns="48324" rIns="96648" bIns="48324" numCol="1" anchor="t" anchorCtr="0" compatLnSpc="1">
            <a:prstTxWarp prst="textNoShape">
              <a:avLst/>
            </a:prstTxWarp>
          </a:bodyPr>
          <a:lstStyle>
            <a:lvl1pPr>
              <a:defRPr sz="1200">
                <a:latin typeface="Arial" charset="0"/>
              </a:defRPr>
            </a:lvl1pPr>
          </a:lstStyle>
          <a:p>
            <a:pPr>
              <a:defRPr/>
            </a:pPr>
            <a:endParaRPr lang="en-US" dirty="0"/>
          </a:p>
        </p:txBody>
      </p:sp>
      <p:sp>
        <p:nvSpPr>
          <p:cNvPr id="6147"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48" tIns="48324" rIns="96648" bIns="48324" numCol="1" anchor="t" anchorCtr="0" compatLnSpc="1">
            <a:prstTxWarp prst="textNoShape">
              <a:avLst/>
            </a:prstTxWarp>
          </a:bodyPr>
          <a:lstStyle>
            <a:lvl1pPr algn="r">
              <a:defRPr sz="1200">
                <a:latin typeface="Arial" charset="0"/>
              </a:defRPr>
            </a:lvl1pPr>
          </a:lstStyle>
          <a:p>
            <a:pPr>
              <a:defRPr/>
            </a:pPr>
            <a:endParaRPr lang="en-US" dirty="0"/>
          </a:p>
        </p:txBody>
      </p:sp>
      <p:sp>
        <p:nvSpPr>
          <p:cNvPr id="17412" name="Rectangle 4"/>
          <p:cNvSpPr>
            <a:spLocks noGrp="1" noRot="1" noChangeAspect="1" noChangeArrowheads="1" noTextEdit="1"/>
          </p:cNvSpPr>
          <p:nvPr>
            <p:ph type="sldImg" idx="2"/>
          </p:nvPr>
        </p:nvSpPr>
        <p:spPr bwMode="auto">
          <a:xfrm>
            <a:off x="1258888" y="720725"/>
            <a:ext cx="4797425" cy="3598863"/>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31520" y="4560571"/>
            <a:ext cx="5852160" cy="4320540"/>
          </a:xfrm>
          <a:prstGeom prst="rect">
            <a:avLst/>
          </a:prstGeom>
          <a:noFill/>
          <a:ln w="9525">
            <a:noFill/>
            <a:miter lim="800000"/>
            <a:headEnd/>
            <a:tailEnd/>
          </a:ln>
          <a:effectLst/>
        </p:spPr>
        <p:txBody>
          <a:bodyPr vert="horz" wrap="square" lIns="96648" tIns="48324" rIns="96648" bIns="483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119473"/>
            <a:ext cx="3169920" cy="480060"/>
          </a:xfrm>
          <a:prstGeom prst="rect">
            <a:avLst/>
          </a:prstGeom>
          <a:noFill/>
          <a:ln w="9525">
            <a:noFill/>
            <a:miter lim="800000"/>
            <a:headEnd/>
            <a:tailEnd/>
          </a:ln>
          <a:effectLst/>
        </p:spPr>
        <p:txBody>
          <a:bodyPr vert="horz" wrap="square" lIns="96648" tIns="48324" rIns="96648" bIns="48324" numCol="1" anchor="b" anchorCtr="0" compatLnSpc="1">
            <a:prstTxWarp prst="textNoShape">
              <a:avLst/>
            </a:prstTxWarp>
          </a:bodyPr>
          <a:lstStyle>
            <a:lvl1pPr>
              <a:defRPr sz="1200">
                <a:latin typeface="Arial" charset="0"/>
              </a:defRPr>
            </a:lvl1pPr>
          </a:lstStyle>
          <a:p>
            <a:pPr>
              <a:defRPr/>
            </a:pPr>
            <a:endParaRPr lang="en-US" dirty="0"/>
          </a:p>
        </p:txBody>
      </p:sp>
      <p:sp>
        <p:nvSpPr>
          <p:cNvPr id="6151" name="Rectangle 7"/>
          <p:cNvSpPr>
            <a:spLocks noGrp="1" noChangeArrowheads="1"/>
          </p:cNvSpPr>
          <p:nvPr>
            <p:ph type="sldNum" sz="quarter" idx="5"/>
          </p:nvPr>
        </p:nvSpPr>
        <p:spPr bwMode="auto">
          <a:xfrm>
            <a:off x="4143587" y="9119473"/>
            <a:ext cx="3169920" cy="480060"/>
          </a:xfrm>
          <a:prstGeom prst="rect">
            <a:avLst/>
          </a:prstGeom>
          <a:noFill/>
          <a:ln w="9525">
            <a:noFill/>
            <a:miter lim="800000"/>
            <a:headEnd/>
            <a:tailEnd/>
          </a:ln>
          <a:effectLst/>
        </p:spPr>
        <p:txBody>
          <a:bodyPr vert="horz" wrap="square" lIns="96648" tIns="48324" rIns="96648" bIns="48324" numCol="1" anchor="b" anchorCtr="0" compatLnSpc="1">
            <a:prstTxWarp prst="textNoShape">
              <a:avLst/>
            </a:prstTxWarp>
          </a:bodyPr>
          <a:lstStyle>
            <a:lvl1pPr algn="r">
              <a:defRPr sz="1200">
                <a:latin typeface="Arial" charset="0"/>
              </a:defRPr>
            </a:lvl1pPr>
          </a:lstStyle>
          <a:p>
            <a:pPr>
              <a:defRPr/>
            </a:pPr>
            <a:fld id="{F9C20F9F-F0A0-4447-8034-91C87648E3DA}" type="slidenum">
              <a:rPr lang="en-US"/>
              <a:pPr>
                <a:defRPr/>
              </a:pPr>
              <a:t>‹#›</a:t>
            </a:fld>
            <a:endParaRPr lang="en-US" dirty="0"/>
          </a:p>
        </p:txBody>
      </p:sp>
    </p:spTree>
    <p:extLst>
      <p:ext uri="{BB962C8B-B14F-4D97-AF65-F5344CB8AC3E}">
        <p14:creationId xmlns:p14="http://schemas.microsoft.com/office/powerpoint/2010/main" val="2400802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79AF3150-7340-4F31-A1AD-2F52F2032257}" type="slidenum">
              <a:rPr lang="en-US" smtClean="0">
                <a:latin typeface="Arial" pitchFamily="34" charset="0"/>
              </a:rPr>
              <a:pPr/>
              <a:t>1</a:t>
            </a:fld>
            <a:endParaRPr lang="en-US" dirty="0" smtClean="0">
              <a:latin typeface="Arial"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2433204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20725"/>
            <a:ext cx="4803775" cy="3602038"/>
          </a:xfrm>
        </p:spPr>
      </p:sp>
      <p:sp>
        <p:nvSpPr>
          <p:cNvPr id="3" name="Notes Placeholder 2"/>
          <p:cNvSpPr>
            <a:spLocks noGrp="1"/>
          </p:cNvSpPr>
          <p:nvPr>
            <p:ph type="body" idx="1"/>
          </p:nvPr>
        </p:nvSpPr>
        <p:spPr/>
        <p:txBody>
          <a:bodyPr/>
          <a:lstStyle/>
          <a:p>
            <a:pPr defTabSz="951944" eaLnBrk="1" fontAlgn="auto" hangingPunct="1">
              <a:spcBef>
                <a:spcPts val="0"/>
              </a:spcBef>
              <a:spcAft>
                <a:spcPts val="0"/>
              </a:spcAft>
              <a:defRPr/>
            </a:pPr>
            <a:endParaRPr lang="en-US" dirty="0" smtClean="0">
              <a:solidFill>
                <a:schemeClr val="accent2"/>
              </a:solidFill>
              <a:latin typeface="Arial Narrow" pitchFamily="34" charset="0"/>
            </a:endParaRPr>
          </a:p>
        </p:txBody>
      </p:sp>
      <p:sp>
        <p:nvSpPr>
          <p:cNvPr id="4" name="Slide Number Placeholder 3"/>
          <p:cNvSpPr>
            <a:spLocks noGrp="1"/>
          </p:cNvSpPr>
          <p:nvPr>
            <p:ph type="sldNum" sz="quarter" idx="10"/>
          </p:nvPr>
        </p:nvSpPr>
        <p:spPr/>
        <p:txBody>
          <a:bodyPr/>
          <a:lstStyle/>
          <a:p>
            <a:fld id="{FC42F0AB-0484-44FC-9CB9-724F1E875860}" type="slidenum">
              <a:rPr lang="en-US" smtClean="0"/>
              <a:pPr/>
              <a:t>11</a:t>
            </a:fld>
            <a:endParaRPr lang="en-US" dirty="0"/>
          </a:p>
        </p:txBody>
      </p:sp>
    </p:spTree>
    <p:extLst>
      <p:ext uri="{BB962C8B-B14F-4D97-AF65-F5344CB8AC3E}">
        <p14:creationId xmlns:p14="http://schemas.microsoft.com/office/powerpoint/2010/main" val="4102387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20725"/>
            <a:ext cx="4803775" cy="36020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42F0AB-0484-44FC-9CB9-724F1E875860}" type="slidenum">
              <a:rPr lang="en-US" smtClean="0"/>
              <a:pPr/>
              <a:t>12</a:t>
            </a:fld>
            <a:endParaRPr lang="en-US" dirty="0"/>
          </a:p>
        </p:txBody>
      </p:sp>
    </p:spTree>
    <p:extLst>
      <p:ext uri="{BB962C8B-B14F-4D97-AF65-F5344CB8AC3E}">
        <p14:creationId xmlns:p14="http://schemas.microsoft.com/office/powerpoint/2010/main" val="4102387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000000"/>
                </a:solidFill>
              </a:rPr>
              <a:t>The vast majority of respondents are satisfied with their direct selling experience and intend to continue</a:t>
            </a:r>
          </a:p>
          <a:p>
            <a:endParaRPr lang="en-US" b="1" dirty="0" smtClean="0">
              <a:solidFill>
                <a:srgbClr val="000000"/>
              </a:solidFill>
            </a:endParaRPr>
          </a:p>
          <a:p>
            <a:pPr lvl="1"/>
            <a:r>
              <a:rPr lang="en-US" dirty="0" smtClean="0">
                <a:solidFill>
                  <a:srgbClr val="000000"/>
                </a:solidFill>
              </a:rPr>
              <a:t>Direct sellers give their companies high marks on providing support to help them grow their businesses. Support comes in the form of recognition for their accomplishments, honest and accurate business materials, training, and the expertise of company personnel. Also of importance is the opportunity to become more active in the community.</a:t>
            </a:r>
          </a:p>
          <a:p>
            <a:endParaRPr lang="en-US" dirty="0"/>
          </a:p>
        </p:txBody>
      </p:sp>
      <p:sp>
        <p:nvSpPr>
          <p:cNvPr id="4" name="Slide Number Placeholder 3"/>
          <p:cNvSpPr>
            <a:spLocks noGrp="1"/>
          </p:cNvSpPr>
          <p:nvPr>
            <p:ph type="sldNum" sz="quarter" idx="10"/>
          </p:nvPr>
        </p:nvSpPr>
        <p:spPr/>
        <p:txBody>
          <a:bodyPr/>
          <a:lstStyle/>
          <a:p>
            <a:fld id="{FC42F0AB-0484-44FC-9CB9-724F1E875860}" type="slidenum">
              <a:rPr lang="en-US" smtClean="0"/>
              <a:pPr/>
              <a:t>17</a:t>
            </a:fld>
            <a:endParaRPr lang="en-US"/>
          </a:p>
        </p:txBody>
      </p:sp>
    </p:spTree>
    <p:extLst>
      <p:ext uri="{BB962C8B-B14F-4D97-AF65-F5344CB8AC3E}">
        <p14:creationId xmlns:p14="http://schemas.microsoft.com/office/powerpoint/2010/main" val="2837050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000000"/>
                </a:solidFill>
              </a:rPr>
              <a:t>The vast majority of respondents are satisfied with their direct selling experience and intend to continue</a:t>
            </a:r>
          </a:p>
          <a:p>
            <a:endParaRPr lang="en-US" b="1" dirty="0" smtClean="0">
              <a:solidFill>
                <a:srgbClr val="000000"/>
              </a:solidFill>
            </a:endParaRPr>
          </a:p>
          <a:p>
            <a:pPr lvl="1"/>
            <a:r>
              <a:rPr lang="en-US" dirty="0" smtClean="0">
                <a:solidFill>
                  <a:srgbClr val="000000"/>
                </a:solidFill>
              </a:rPr>
              <a:t>Direct sellers give their companies high marks on providing support to help them grow their businesses. Support comes in the form of recognition for their accomplishments, honest and accurate business materials, training, and the expertise of company personnel. Also of importance is the opportunity to become more active in the community.</a:t>
            </a:r>
          </a:p>
          <a:p>
            <a:endParaRPr lang="en-US" dirty="0"/>
          </a:p>
        </p:txBody>
      </p:sp>
      <p:sp>
        <p:nvSpPr>
          <p:cNvPr id="4" name="Slide Number Placeholder 3"/>
          <p:cNvSpPr>
            <a:spLocks noGrp="1"/>
          </p:cNvSpPr>
          <p:nvPr>
            <p:ph type="sldNum" sz="quarter" idx="10"/>
          </p:nvPr>
        </p:nvSpPr>
        <p:spPr/>
        <p:txBody>
          <a:bodyPr/>
          <a:lstStyle/>
          <a:p>
            <a:fld id="{FC42F0AB-0484-44FC-9CB9-724F1E875860}" type="slidenum">
              <a:rPr lang="en-US" smtClean="0"/>
              <a:pPr/>
              <a:t>18</a:t>
            </a:fld>
            <a:endParaRPr lang="en-US"/>
          </a:p>
        </p:txBody>
      </p:sp>
    </p:spTree>
    <p:extLst>
      <p:ext uri="{BB962C8B-B14F-4D97-AF65-F5344CB8AC3E}">
        <p14:creationId xmlns:p14="http://schemas.microsoft.com/office/powerpoint/2010/main" val="3361579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E5D974-7B38-D24E-8C91-765B13A712A5}" type="slidenum">
              <a:rPr lang="en-US" smtClean="0"/>
              <a:t>19</a:t>
            </a:fld>
            <a:endParaRPr lang="en-US"/>
          </a:p>
        </p:txBody>
      </p:sp>
    </p:spTree>
    <p:extLst>
      <p:ext uri="{BB962C8B-B14F-4D97-AF65-F5344CB8AC3E}">
        <p14:creationId xmlns:p14="http://schemas.microsoft.com/office/powerpoint/2010/main" val="477323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20725"/>
            <a:ext cx="4803775" cy="3602038"/>
          </a:xfrm>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fld id="{FC42F0AB-0484-44FC-9CB9-724F1E875860}" type="slidenum">
              <a:rPr lang="en-US" smtClean="0"/>
              <a:pPr/>
              <a:t>21</a:t>
            </a:fld>
            <a:endParaRPr lang="en-US" dirty="0"/>
          </a:p>
        </p:txBody>
      </p:sp>
    </p:spTree>
    <p:extLst>
      <p:ext uri="{BB962C8B-B14F-4D97-AF65-F5344CB8AC3E}">
        <p14:creationId xmlns:p14="http://schemas.microsoft.com/office/powerpoint/2010/main" val="1140238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20725"/>
            <a:ext cx="4803775" cy="3602038"/>
          </a:xfrm>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fld id="{FC42F0AB-0484-44FC-9CB9-724F1E875860}" type="slidenum">
              <a:rPr lang="en-US" smtClean="0"/>
              <a:pPr/>
              <a:t>22</a:t>
            </a:fld>
            <a:endParaRPr lang="en-US" dirty="0"/>
          </a:p>
        </p:txBody>
      </p:sp>
    </p:spTree>
    <p:extLst>
      <p:ext uri="{BB962C8B-B14F-4D97-AF65-F5344CB8AC3E}">
        <p14:creationId xmlns:p14="http://schemas.microsoft.com/office/powerpoint/2010/main" val="1570583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C20F9F-F0A0-4447-8034-91C87648E3DA}" type="slidenum">
              <a:rPr lang="en-US" smtClean="0"/>
              <a:pPr>
                <a:defRPr/>
              </a:pPr>
              <a:t>23</a:t>
            </a:fld>
            <a:endParaRPr lang="en-US" dirty="0"/>
          </a:p>
        </p:txBody>
      </p:sp>
    </p:spTree>
    <p:extLst>
      <p:ext uri="{BB962C8B-B14F-4D97-AF65-F5344CB8AC3E}">
        <p14:creationId xmlns:p14="http://schemas.microsoft.com/office/powerpoint/2010/main" val="25831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20725"/>
            <a:ext cx="4803775" cy="3602038"/>
          </a:xfrm>
        </p:spPr>
      </p:sp>
      <p:sp>
        <p:nvSpPr>
          <p:cNvPr id="3" name="Notes Placeholder 2"/>
          <p:cNvSpPr>
            <a:spLocks noGrp="1"/>
          </p:cNvSpPr>
          <p:nvPr>
            <p:ph type="body" idx="1"/>
          </p:nvPr>
        </p:nvSpPr>
        <p:spPr/>
        <p:txBody>
          <a:bodyPr/>
          <a:lstStyle/>
          <a:p>
            <a:pPr defTabSz="947416"/>
            <a:endParaRPr lang="en-US" sz="800" dirty="0"/>
          </a:p>
        </p:txBody>
      </p:sp>
      <p:sp>
        <p:nvSpPr>
          <p:cNvPr id="4" name="Slide Number Placeholder 3"/>
          <p:cNvSpPr>
            <a:spLocks noGrp="1"/>
          </p:cNvSpPr>
          <p:nvPr>
            <p:ph type="sldNum" sz="quarter" idx="10"/>
          </p:nvPr>
        </p:nvSpPr>
        <p:spPr/>
        <p:txBody>
          <a:bodyPr/>
          <a:lstStyle/>
          <a:p>
            <a:pPr>
              <a:defRPr/>
            </a:pPr>
            <a:fld id="{F9C20F9F-F0A0-4447-8034-91C87648E3DA}" type="slidenum">
              <a:rPr lang="en-US" smtClean="0"/>
              <a:pPr>
                <a:defRPr/>
              </a:pPr>
              <a:t>25</a:t>
            </a:fld>
            <a:endParaRPr lang="en-US" dirty="0"/>
          </a:p>
        </p:txBody>
      </p:sp>
    </p:spTree>
    <p:extLst>
      <p:ext uri="{BB962C8B-B14F-4D97-AF65-F5344CB8AC3E}">
        <p14:creationId xmlns:p14="http://schemas.microsoft.com/office/powerpoint/2010/main" val="615764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9C20F9F-F0A0-4447-8034-91C87648E3DA}" type="slidenum">
              <a:rPr lang="en-US" smtClean="0"/>
              <a:pPr>
                <a:defRPr/>
              </a:pPr>
              <a:t>28</a:t>
            </a:fld>
            <a:endParaRPr lang="en-US" dirty="0"/>
          </a:p>
        </p:txBody>
      </p:sp>
    </p:spTree>
    <p:extLst>
      <p:ext uri="{BB962C8B-B14F-4D97-AF65-F5344CB8AC3E}">
        <p14:creationId xmlns:p14="http://schemas.microsoft.com/office/powerpoint/2010/main" val="3546214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42F0AB-0484-44FC-9CB9-724F1E875860}" type="slidenum">
              <a:rPr lang="en-US" smtClean="0"/>
              <a:pPr/>
              <a:t>2</a:t>
            </a:fld>
            <a:endParaRPr lang="en-US" dirty="0"/>
          </a:p>
        </p:txBody>
      </p:sp>
    </p:spTree>
    <p:extLst>
      <p:ext uri="{BB962C8B-B14F-4D97-AF65-F5344CB8AC3E}">
        <p14:creationId xmlns:p14="http://schemas.microsoft.com/office/powerpoint/2010/main" val="4226160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C20F9F-F0A0-4447-8034-91C87648E3DA}" type="slidenum">
              <a:rPr lang="en-US" smtClean="0"/>
              <a:pPr>
                <a:defRPr/>
              </a:pPr>
              <a:t>29</a:t>
            </a:fld>
            <a:endParaRPr lang="en-US" dirty="0"/>
          </a:p>
        </p:txBody>
      </p:sp>
    </p:spTree>
    <p:extLst>
      <p:ext uri="{BB962C8B-B14F-4D97-AF65-F5344CB8AC3E}">
        <p14:creationId xmlns:p14="http://schemas.microsoft.com/office/powerpoint/2010/main" val="1239274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C20F9F-F0A0-4447-8034-91C87648E3DA}" type="slidenum">
              <a:rPr lang="en-US" smtClean="0"/>
              <a:pPr>
                <a:defRPr/>
              </a:pPr>
              <a:t>30</a:t>
            </a:fld>
            <a:endParaRPr lang="en-US" dirty="0"/>
          </a:p>
        </p:txBody>
      </p:sp>
    </p:spTree>
    <p:extLst>
      <p:ext uri="{BB962C8B-B14F-4D97-AF65-F5344CB8AC3E}">
        <p14:creationId xmlns:p14="http://schemas.microsoft.com/office/powerpoint/2010/main" val="29564980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C20F9F-F0A0-4447-8034-91C87648E3DA}" type="slidenum">
              <a:rPr lang="en-US" smtClean="0"/>
              <a:pPr>
                <a:defRPr/>
              </a:pPr>
              <a:t>31</a:t>
            </a:fld>
            <a:endParaRPr lang="en-US" dirty="0"/>
          </a:p>
        </p:txBody>
      </p:sp>
    </p:spTree>
    <p:extLst>
      <p:ext uri="{BB962C8B-B14F-4D97-AF65-F5344CB8AC3E}">
        <p14:creationId xmlns:p14="http://schemas.microsoft.com/office/powerpoint/2010/main" val="2209957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20725"/>
            <a:ext cx="4803775" cy="3602038"/>
          </a:xfrm>
        </p:spPr>
      </p:sp>
      <p:sp>
        <p:nvSpPr>
          <p:cNvPr id="3" name="Notes Placeholder 2"/>
          <p:cNvSpPr>
            <a:spLocks noGrp="1"/>
          </p:cNvSpPr>
          <p:nvPr>
            <p:ph type="body" idx="1"/>
          </p:nvPr>
        </p:nvSpPr>
        <p:spPr/>
        <p:txBody>
          <a:bodyPr/>
          <a:lstStyle/>
          <a:p>
            <a:pPr defTabSz="947552"/>
            <a:endParaRPr lang="en-US" sz="800" dirty="0"/>
          </a:p>
        </p:txBody>
      </p:sp>
      <p:sp>
        <p:nvSpPr>
          <p:cNvPr id="4" name="Slide Number Placeholder 3"/>
          <p:cNvSpPr>
            <a:spLocks noGrp="1"/>
          </p:cNvSpPr>
          <p:nvPr>
            <p:ph type="sldNum" sz="quarter" idx="10"/>
          </p:nvPr>
        </p:nvSpPr>
        <p:spPr/>
        <p:txBody>
          <a:bodyPr/>
          <a:lstStyle/>
          <a:p>
            <a:pPr>
              <a:defRPr/>
            </a:pPr>
            <a:fld id="{F9C20F9F-F0A0-4447-8034-91C87648E3DA}" type="slidenum">
              <a:rPr lang="en-US" smtClean="0"/>
              <a:pPr>
                <a:defRPr/>
              </a:pPr>
              <a:t>32</a:t>
            </a:fld>
            <a:endParaRPr lang="en-US" dirty="0"/>
          </a:p>
        </p:txBody>
      </p:sp>
    </p:spTree>
    <p:extLst>
      <p:ext uri="{BB962C8B-B14F-4D97-AF65-F5344CB8AC3E}">
        <p14:creationId xmlns:p14="http://schemas.microsoft.com/office/powerpoint/2010/main" val="6157646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C20F9F-F0A0-4447-8034-91C87648E3DA}" type="slidenum">
              <a:rPr lang="en-US" smtClean="0"/>
              <a:pPr>
                <a:defRPr/>
              </a:pPr>
              <a:t>33</a:t>
            </a:fld>
            <a:endParaRPr lang="en-US" dirty="0"/>
          </a:p>
        </p:txBody>
      </p:sp>
    </p:spTree>
    <p:extLst>
      <p:ext uri="{BB962C8B-B14F-4D97-AF65-F5344CB8AC3E}">
        <p14:creationId xmlns:p14="http://schemas.microsoft.com/office/powerpoint/2010/main" val="30509923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C20F9F-F0A0-4447-8034-91C87648E3DA}" type="slidenum">
              <a:rPr lang="en-US" smtClean="0"/>
              <a:pPr>
                <a:defRPr/>
              </a:pPr>
              <a:t>34</a:t>
            </a:fld>
            <a:endParaRPr lang="en-US" dirty="0"/>
          </a:p>
        </p:txBody>
      </p:sp>
    </p:spTree>
    <p:extLst>
      <p:ext uri="{BB962C8B-B14F-4D97-AF65-F5344CB8AC3E}">
        <p14:creationId xmlns:p14="http://schemas.microsoft.com/office/powerpoint/2010/main" val="30509923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C20F9F-F0A0-4447-8034-91C87648E3DA}" type="slidenum">
              <a:rPr lang="en-US" smtClean="0"/>
              <a:pPr>
                <a:defRPr/>
              </a:pPr>
              <a:t>35</a:t>
            </a:fld>
            <a:endParaRPr lang="en-US" dirty="0"/>
          </a:p>
        </p:txBody>
      </p:sp>
    </p:spTree>
    <p:extLst>
      <p:ext uri="{BB962C8B-B14F-4D97-AF65-F5344CB8AC3E}">
        <p14:creationId xmlns:p14="http://schemas.microsoft.com/office/powerpoint/2010/main" val="3050992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20725"/>
            <a:ext cx="4803775" cy="36020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42F0AB-0484-44FC-9CB9-724F1E875860}" type="slidenum">
              <a:rPr lang="en-US" smtClean="0"/>
              <a:pPr/>
              <a:t>3</a:t>
            </a:fld>
            <a:endParaRPr lang="en-US" dirty="0"/>
          </a:p>
        </p:txBody>
      </p:sp>
    </p:spTree>
    <p:extLst>
      <p:ext uri="{BB962C8B-B14F-4D97-AF65-F5344CB8AC3E}">
        <p14:creationId xmlns:p14="http://schemas.microsoft.com/office/powerpoint/2010/main" val="3496853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20725"/>
            <a:ext cx="4803775" cy="3602038"/>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C42F0AB-0484-44FC-9CB9-724F1E875860}"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4102387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20725"/>
            <a:ext cx="4803775" cy="36020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42F0AB-0484-44FC-9CB9-724F1E875860}" type="slidenum">
              <a:rPr lang="en-US" smtClean="0"/>
              <a:pPr/>
              <a:t>6</a:t>
            </a:fld>
            <a:endParaRPr lang="en-US" dirty="0"/>
          </a:p>
        </p:txBody>
      </p:sp>
    </p:spTree>
    <p:extLst>
      <p:ext uri="{BB962C8B-B14F-4D97-AF65-F5344CB8AC3E}">
        <p14:creationId xmlns:p14="http://schemas.microsoft.com/office/powerpoint/2010/main" val="4102387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20725"/>
            <a:ext cx="4803775" cy="3602038"/>
          </a:xfrm>
        </p:spPr>
      </p:sp>
      <p:sp>
        <p:nvSpPr>
          <p:cNvPr id="3" name="Notes Placeholder 2"/>
          <p:cNvSpPr>
            <a:spLocks noGrp="1"/>
          </p:cNvSpPr>
          <p:nvPr>
            <p:ph type="body" idx="1"/>
          </p:nvPr>
        </p:nvSpPr>
        <p:spPr/>
        <p:txBody>
          <a:bodyPr/>
          <a:lstStyle/>
          <a:p>
            <a:endParaRPr lang="en-US" sz="1100" b="1" dirty="0"/>
          </a:p>
        </p:txBody>
      </p:sp>
      <p:sp>
        <p:nvSpPr>
          <p:cNvPr id="4" name="Slide Number Placeholder 3"/>
          <p:cNvSpPr>
            <a:spLocks noGrp="1"/>
          </p:cNvSpPr>
          <p:nvPr>
            <p:ph type="sldNum" sz="quarter" idx="10"/>
          </p:nvPr>
        </p:nvSpPr>
        <p:spPr/>
        <p:txBody>
          <a:bodyPr/>
          <a:lstStyle/>
          <a:p>
            <a:fld id="{FC42F0AB-0484-44FC-9CB9-724F1E875860}" type="slidenum">
              <a:rPr lang="en-US" smtClean="0"/>
              <a:pPr/>
              <a:t>7</a:t>
            </a:fld>
            <a:endParaRPr lang="en-US" dirty="0"/>
          </a:p>
        </p:txBody>
      </p:sp>
    </p:spTree>
    <p:extLst>
      <p:ext uri="{BB962C8B-B14F-4D97-AF65-F5344CB8AC3E}">
        <p14:creationId xmlns:p14="http://schemas.microsoft.com/office/powerpoint/2010/main" val="4102387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20725"/>
            <a:ext cx="4803775" cy="36020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42F0AB-0484-44FC-9CB9-724F1E875860}" type="slidenum">
              <a:rPr lang="en-US" smtClean="0"/>
              <a:pPr/>
              <a:t>8</a:t>
            </a:fld>
            <a:endParaRPr lang="en-US" dirty="0"/>
          </a:p>
        </p:txBody>
      </p:sp>
    </p:spTree>
    <p:extLst>
      <p:ext uri="{BB962C8B-B14F-4D97-AF65-F5344CB8AC3E}">
        <p14:creationId xmlns:p14="http://schemas.microsoft.com/office/powerpoint/2010/main" val="1453243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20725"/>
            <a:ext cx="4803775" cy="36020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42F0AB-0484-44FC-9CB9-724F1E875860}" type="slidenum">
              <a:rPr lang="en-US" smtClean="0"/>
              <a:pPr/>
              <a:t>9</a:t>
            </a:fld>
            <a:endParaRPr lang="en-US" dirty="0"/>
          </a:p>
        </p:txBody>
      </p:sp>
    </p:spTree>
    <p:extLst>
      <p:ext uri="{BB962C8B-B14F-4D97-AF65-F5344CB8AC3E}">
        <p14:creationId xmlns:p14="http://schemas.microsoft.com/office/powerpoint/2010/main" val="4102387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20725"/>
            <a:ext cx="4803775" cy="3602038"/>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C42F0AB-0484-44FC-9CB9-724F1E875860}"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4102387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_oran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6"/>
          <p:cNvSpPr>
            <a:spLocks noGrp="1"/>
          </p:cNvSpPr>
          <p:nvPr>
            <p:ph type="sldNum" sz="quarter" idx="10"/>
          </p:nvPr>
        </p:nvSpPr>
        <p:spPr/>
        <p:txBody>
          <a:bodyPr/>
          <a:lstStyle>
            <a:lvl1pPr>
              <a:defRPr/>
            </a:lvl1pPr>
          </a:lstStyle>
          <a:p>
            <a:pPr>
              <a:defRPr/>
            </a:pPr>
            <a:r>
              <a:rPr lang="en-US" dirty="0"/>
              <a:t>Page  ●  </a:t>
            </a:r>
            <a:fld id="{CF0B92B0-C29F-4EA3-87EF-BD7CC0306F1A}"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_red">
    <p:spTree>
      <p:nvGrpSpPr>
        <p:cNvPr id="1" name=""/>
        <p:cNvGrpSpPr/>
        <p:nvPr/>
      </p:nvGrpSpPr>
      <p:grpSpPr>
        <a:xfrm>
          <a:off x="0" y="0"/>
          <a:ext cx="0" cy="0"/>
          <a:chOff x="0" y="0"/>
          <a:chExt cx="0" cy="0"/>
        </a:xfrm>
      </p:grpSpPr>
      <p:sp>
        <p:nvSpPr>
          <p:cNvPr id="3" name="Title 2"/>
          <p:cNvSpPr>
            <a:spLocks noGrp="1"/>
          </p:cNvSpPr>
          <p:nvPr>
            <p:ph type="title"/>
          </p:nvPr>
        </p:nvSpPr>
        <p:spPr bwMode="invGray"/>
        <p:txBody>
          <a:bodyPr/>
          <a:lstStyle/>
          <a:p>
            <a:r>
              <a:rPr lang="en-US" smtClean="0"/>
              <a:t>Click to edit Master title style</a:t>
            </a:r>
            <a:endParaRPr lang="en-US"/>
          </a:p>
        </p:txBody>
      </p:sp>
      <p:sp>
        <p:nvSpPr>
          <p:cNvPr id="4" name="Slide Number Placeholder 6"/>
          <p:cNvSpPr>
            <a:spLocks noGrp="1"/>
          </p:cNvSpPr>
          <p:nvPr>
            <p:ph type="sldNum" sz="quarter" idx="10"/>
          </p:nvPr>
        </p:nvSpPr>
        <p:spPr/>
        <p:txBody>
          <a:bodyPr/>
          <a:lstStyle>
            <a:lvl1pPr>
              <a:defRPr/>
            </a:lvl1pPr>
          </a:lstStyle>
          <a:p>
            <a:pPr>
              <a:defRPr/>
            </a:pPr>
            <a:r>
              <a:rPr lang="en-US" dirty="0"/>
              <a:t>Page  ●  </a:t>
            </a:r>
            <a:fld id="{CF0B92B0-C29F-4EA3-87EF-BD7CC0306F1A}"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_blu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6"/>
          <p:cNvSpPr>
            <a:spLocks noGrp="1"/>
          </p:cNvSpPr>
          <p:nvPr>
            <p:ph type="sldNum" sz="quarter" idx="10"/>
          </p:nvPr>
        </p:nvSpPr>
        <p:spPr/>
        <p:txBody>
          <a:bodyPr/>
          <a:lstStyle>
            <a:lvl1pPr>
              <a:defRPr/>
            </a:lvl1pPr>
          </a:lstStyle>
          <a:p>
            <a:pPr>
              <a:defRPr/>
            </a:pPr>
            <a:r>
              <a:rPr lang="en-US" dirty="0"/>
              <a:t>Page  ●  </a:t>
            </a:r>
            <a:fld id="{CF0B92B0-C29F-4EA3-87EF-BD7CC0306F1A}"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6812"/>
            <a:ext cx="7772400" cy="1470025"/>
          </a:xfrm>
        </p:spPr>
        <p:txBody>
          <a:bodyPr anchor="b"/>
          <a:lstStyle>
            <a:lvl1pPr algn="ctr">
              <a:lnSpc>
                <a:spcPct val="90000"/>
              </a:lnSpc>
              <a:defRPr b="1">
                <a:solidFill>
                  <a:srgbClr val="043E78"/>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898129"/>
            <a:ext cx="6400800" cy="1752600"/>
          </a:xfrm>
        </p:spPr>
        <p:txBody>
          <a:bodyPr/>
          <a:lstStyle>
            <a:lvl1pPr marL="0" indent="0" algn="ctr">
              <a:buNone/>
              <a:defRPr>
                <a:solidFill>
                  <a:srgbClr val="9E084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7800653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4" name="Title 1"/>
          <p:cNvSpPr>
            <a:spLocks noGrp="1"/>
          </p:cNvSpPr>
          <p:nvPr>
            <p:ph type="title"/>
          </p:nvPr>
        </p:nvSpPr>
        <p:spPr>
          <a:xfrm>
            <a:off x="554890" y="274638"/>
            <a:ext cx="8229600" cy="1744337"/>
          </a:xfrm>
        </p:spPr>
        <p:txBody>
          <a:bodyPr/>
          <a:lstStyle/>
          <a:p>
            <a:r>
              <a:rPr lang="en-US" dirty="0" smtClean="0"/>
              <a:t>Bullet Slide Title</a:t>
            </a:r>
            <a:endParaRPr lang="en-US" dirty="0"/>
          </a:p>
        </p:txBody>
      </p:sp>
    </p:spTree>
    <p:extLst>
      <p:ext uri="{BB962C8B-B14F-4D97-AF65-F5344CB8AC3E}">
        <p14:creationId xmlns:p14="http://schemas.microsoft.com/office/powerpoint/2010/main" val="3300014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_green">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90000"/>
              </a:lnSpc>
              <a:spcBef>
                <a:spcPts val="900"/>
              </a:spcBef>
              <a:defRPr/>
            </a:lvl1pPr>
            <a:lvl2pPr>
              <a:lnSpc>
                <a:spcPct val="90000"/>
              </a:lnSpc>
              <a:spcBef>
                <a:spcPts val="600"/>
              </a:spcBef>
              <a:defRPr/>
            </a:lvl2pPr>
            <a:lvl3pPr>
              <a:lnSpc>
                <a:spcPct val="90000"/>
              </a:lnSpc>
              <a:spcBef>
                <a:spcPts val="400"/>
              </a:spcBef>
              <a:defRPr/>
            </a:lvl3pPr>
            <a:lvl4pPr>
              <a:lnSpc>
                <a:spcPct val="90000"/>
              </a:lnSpc>
              <a:spcBef>
                <a:spcPts val="300"/>
              </a:spcBef>
              <a:defRPr/>
            </a:lvl4pPr>
            <a:lvl5pPr>
              <a:lnSpc>
                <a:spcPct val="90000"/>
              </a:lnSpc>
              <a:spcBef>
                <a:spcPts val="2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
        <p:nvSpPr>
          <p:cNvPr id="5" name="Slide Number Placeholder 6"/>
          <p:cNvSpPr>
            <a:spLocks noGrp="1"/>
          </p:cNvSpPr>
          <p:nvPr>
            <p:ph type="sldNum" sz="quarter" idx="10"/>
          </p:nvPr>
        </p:nvSpPr>
        <p:spPr/>
        <p:txBody>
          <a:bodyPr/>
          <a:lstStyle>
            <a:lvl1pPr>
              <a:defRPr/>
            </a:lvl1pPr>
          </a:lstStyle>
          <a:p>
            <a:pPr>
              <a:defRPr/>
            </a:pPr>
            <a:r>
              <a:rPr lang="en-US" dirty="0"/>
              <a:t>Page  ●  </a:t>
            </a:r>
            <a:fld id="{7ABB4967-DEA4-4DB6-A661-AF6B5ACA8B7E}"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orange">
    <p:spTree>
      <p:nvGrpSpPr>
        <p:cNvPr id="1" name=""/>
        <p:cNvGrpSpPr/>
        <p:nvPr/>
      </p:nvGrpSpPr>
      <p:grpSpPr>
        <a:xfrm>
          <a:off x="0" y="0"/>
          <a:ext cx="0" cy="0"/>
          <a:chOff x="0" y="0"/>
          <a:chExt cx="0" cy="0"/>
        </a:xfrm>
      </p:grpSpPr>
      <p:sp>
        <p:nvSpPr>
          <p:cNvPr id="3" name="Content Placeholder 2"/>
          <p:cNvSpPr>
            <a:spLocks noGrp="1"/>
          </p:cNvSpPr>
          <p:nvPr>
            <p:ph idx="1"/>
          </p:nvPr>
        </p:nvSpPr>
        <p:spPr>
          <a:xfrm>
            <a:off x="2391432" y="1550020"/>
            <a:ext cx="6523968" cy="4926980"/>
          </a:xfrm>
        </p:spPr>
        <p:txBody>
          <a:bodyPr/>
          <a:lstStyle>
            <a:lvl1pPr>
              <a:lnSpc>
                <a:spcPct val="90000"/>
              </a:lnSpc>
              <a:spcBef>
                <a:spcPts val="900"/>
              </a:spcBef>
              <a:defRPr/>
            </a:lvl1pPr>
            <a:lvl2pPr>
              <a:lnSpc>
                <a:spcPct val="90000"/>
              </a:lnSpc>
              <a:spcBef>
                <a:spcPts val="600"/>
              </a:spcBef>
              <a:defRPr/>
            </a:lvl2pPr>
            <a:lvl3pPr>
              <a:lnSpc>
                <a:spcPct val="90000"/>
              </a:lnSpc>
              <a:spcBef>
                <a:spcPts val="400"/>
              </a:spcBef>
              <a:defRPr/>
            </a:lvl3pPr>
            <a:lvl4pPr>
              <a:lnSpc>
                <a:spcPct val="90000"/>
              </a:lnSpc>
              <a:spcBef>
                <a:spcPts val="300"/>
              </a:spcBef>
              <a:defRPr/>
            </a:lvl4pPr>
            <a:lvl5pPr>
              <a:lnSpc>
                <a:spcPct val="90000"/>
              </a:lnSpc>
              <a:spcBef>
                <a:spcPts val="2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
        <p:nvSpPr>
          <p:cNvPr id="5" name="Slide Number Placeholder 6"/>
          <p:cNvSpPr>
            <a:spLocks noGrp="1"/>
          </p:cNvSpPr>
          <p:nvPr>
            <p:ph type="sldNum" sz="quarter" idx="10"/>
          </p:nvPr>
        </p:nvSpPr>
        <p:spPr/>
        <p:txBody>
          <a:bodyPr/>
          <a:lstStyle>
            <a:lvl1pPr>
              <a:defRPr/>
            </a:lvl1pPr>
          </a:lstStyle>
          <a:p>
            <a:pPr>
              <a:defRPr/>
            </a:pPr>
            <a:r>
              <a:rPr lang="en-US" dirty="0"/>
              <a:t>Page  ●  </a:t>
            </a:r>
            <a:fld id="{7ABB4967-DEA4-4DB6-A661-AF6B5ACA8B7E}" type="slidenum">
              <a:rPr lang="en-US"/>
              <a:pPr>
                <a:defRPr/>
              </a:pPr>
              <a:t>‹#›</a:t>
            </a:fld>
            <a:endParaRPr lang="en-US" dirty="0"/>
          </a:p>
        </p:txBody>
      </p:sp>
      <p:sp>
        <p:nvSpPr>
          <p:cNvPr id="9" name="Rectangle 8"/>
          <p:cNvSpPr/>
          <p:nvPr userDrawn="1"/>
        </p:nvSpPr>
        <p:spPr>
          <a:xfrm>
            <a:off x="-1" y="0"/>
            <a:ext cx="2194560" cy="685799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 y="0"/>
            <a:ext cx="2194560" cy="1184260"/>
          </a:xfrm>
          <a:prstGeom prst="rect">
            <a:avLst/>
          </a:prstGeom>
          <a:solidFill>
            <a:srgbClr val="B928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a:stretch>
            <a:fillRect/>
          </a:stretch>
        </p:blipFill>
        <p:spPr>
          <a:xfrm>
            <a:off x="274256" y="290191"/>
            <a:ext cx="1646050" cy="686119"/>
          </a:xfrm>
          <a:prstGeom prst="rect">
            <a:avLst/>
          </a:prstGeom>
          <a:solidFill>
            <a:srgbClr val="B9282B"/>
          </a:solidFill>
        </p:spPr>
      </p:pic>
      <p:sp>
        <p:nvSpPr>
          <p:cNvPr id="14" name="Rectangle 13"/>
          <p:cNvSpPr/>
          <p:nvPr userDrawn="1"/>
        </p:nvSpPr>
        <p:spPr>
          <a:xfrm>
            <a:off x="1" y="6574971"/>
            <a:ext cx="7683190" cy="2830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userDrawn="1"/>
        </p:nvSpPr>
        <p:spPr>
          <a:xfrm>
            <a:off x="457200" y="6606606"/>
            <a:ext cx="3021980" cy="230832"/>
          </a:xfrm>
          <a:prstGeom prst="rect">
            <a:avLst/>
          </a:prstGeom>
          <a:solidFill>
            <a:schemeClr val="tx2"/>
          </a:solidFill>
        </p:spPr>
        <p:txBody>
          <a:bodyPr wrap="square" bIns="45720" rtlCol="0" anchor="ctr">
            <a:spAutoFit/>
          </a:bodyPr>
          <a:lstStyle/>
          <a:p>
            <a:r>
              <a:rPr lang="en-US" sz="900" b="1" kern="1200" dirty="0" smtClean="0">
                <a:solidFill>
                  <a:schemeClr val="bg1"/>
                </a:solidFill>
                <a:effectLst/>
                <a:latin typeface="Arial" pitchFamily="34" charset="0"/>
                <a:cs typeface="Arial" pitchFamily="34" charset="0"/>
              </a:rPr>
              <a:t>U.S. Direct Selling Strategic Insights</a:t>
            </a:r>
            <a:endParaRPr lang="en-US" sz="900" b="1" dirty="0">
              <a:solidFill>
                <a:schemeClr val="bg1"/>
              </a:solidFill>
              <a:effectLst/>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_re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90000"/>
              </a:lnSpc>
              <a:spcBef>
                <a:spcPts val="900"/>
              </a:spcBef>
              <a:defRPr/>
            </a:lvl1pPr>
            <a:lvl2pPr>
              <a:lnSpc>
                <a:spcPct val="90000"/>
              </a:lnSpc>
              <a:spcBef>
                <a:spcPts val="600"/>
              </a:spcBef>
              <a:defRPr/>
            </a:lvl2pPr>
            <a:lvl3pPr>
              <a:lnSpc>
                <a:spcPct val="90000"/>
              </a:lnSpc>
              <a:spcBef>
                <a:spcPts val="400"/>
              </a:spcBef>
              <a:defRPr/>
            </a:lvl3pPr>
            <a:lvl4pPr>
              <a:lnSpc>
                <a:spcPct val="90000"/>
              </a:lnSpc>
              <a:spcBef>
                <a:spcPts val="300"/>
              </a:spcBef>
              <a:defRPr/>
            </a:lvl4pPr>
            <a:lvl5pPr>
              <a:lnSpc>
                <a:spcPct val="90000"/>
              </a:lnSpc>
              <a:spcBef>
                <a:spcPts val="2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bwMode="invGray"/>
        <p:txBody>
          <a:bodyPr/>
          <a:lstStyle/>
          <a:p>
            <a:r>
              <a:rPr lang="en-US" smtClean="0"/>
              <a:t>Click to edit Master title style</a:t>
            </a:r>
            <a:endParaRPr lang="en-US"/>
          </a:p>
        </p:txBody>
      </p:sp>
      <p:sp>
        <p:nvSpPr>
          <p:cNvPr id="5" name="Slide Number Placeholder 6"/>
          <p:cNvSpPr>
            <a:spLocks noGrp="1"/>
          </p:cNvSpPr>
          <p:nvPr>
            <p:ph type="sldNum" sz="quarter" idx="10"/>
          </p:nvPr>
        </p:nvSpPr>
        <p:spPr/>
        <p:txBody>
          <a:bodyPr/>
          <a:lstStyle>
            <a:lvl1pPr>
              <a:defRPr/>
            </a:lvl1pPr>
          </a:lstStyle>
          <a:p>
            <a:pPr>
              <a:defRPr/>
            </a:pPr>
            <a:r>
              <a:rPr lang="en-US" dirty="0"/>
              <a:t>Page  ●  </a:t>
            </a:r>
            <a:fld id="{7ABB4967-DEA4-4DB6-A661-AF6B5ACA8B7E}"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_blu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90000"/>
              </a:lnSpc>
              <a:spcBef>
                <a:spcPts val="900"/>
              </a:spcBef>
              <a:defRPr/>
            </a:lvl1pPr>
            <a:lvl2pPr>
              <a:lnSpc>
                <a:spcPct val="90000"/>
              </a:lnSpc>
              <a:spcBef>
                <a:spcPts val="600"/>
              </a:spcBef>
              <a:defRPr/>
            </a:lvl2pPr>
            <a:lvl3pPr>
              <a:lnSpc>
                <a:spcPct val="90000"/>
              </a:lnSpc>
              <a:spcBef>
                <a:spcPts val="400"/>
              </a:spcBef>
              <a:defRPr/>
            </a:lvl3pPr>
            <a:lvl4pPr>
              <a:lnSpc>
                <a:spcPct val="90000"/>
              </a:lnSpc>
              <a:spcBef>
                <a:spcPts val="300"/>
              </a:spcBef>
              <a:defRPr/>
            </a:lvl4pPr>
            <a:lvl5pPr>
              <a:lnSpc>
                <a:spcPct val="90000"/>
              </a:lnSpc>
              <a:spcBef>
                <a:spcPts val="2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
        <p:nvSpPr>
          <p:cNvPr id="5" name="Slide Number Placeholder 6"/>
          <p:cNvSpPr>
            <a:spLocks noGrp="1"/>
          </p:cNvSpPr>
          <p:nvPr>
            <p:ph type="sldNum" sz="quarter" idx="10"/>
          </p:nvPr>
        </p:nvSpPr>
        <p:spPr/>
        <p:txBody>
          <a:bodyPr/>
          <a:lstStyle>
            <a:lvl1pPr>
              <a:defRPr/>
            </a:lvl1pPr>
          </a:lstStyle>
          <a:p>
            <a:pPr>
              <a:defRPr/>
            </a:pPr>
            <a:r>
              <a:rPr lang="en-US" dirty="0"/>
              <a:t>Page  ●  </a:t>
            </a:r>
            <a:fld id="{7ABB4967-DEA4-4DB6-A661-AF6B5ACA8B7E}"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2" name="Round Same Side Corner Rectangle 11"/>
          <p:cNvSpPr/>
          <p:nvPr userDrawn="1"/>
        </p:nvSpPr>
        <p:spPr>
          <a:xfrm rot="5400000">
            <a:off x="3905795" y="-869579"/>
            <a:ext cx="1828800" cy="8647613"/>
          </a:xfrm>
          <a:prstGeom prst="round2SameRect">
            <a:avLst>
              <a:gd name="adj1" fmla="val 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670560" y="2776251"/>
            <a:ext cx="7226531" cy="1410159"/>
          </a:xfrm>
          <a:noFill/>
        </p:spPr>
        <p:txBody>
          <a:bodyPr anchor="ctr"/>
          <a:lstStyle>
            <a:lvl1pPr marL="0" indent="0">
              <a:lnSpc>
                <a:spcPct val="85000"/>
              </a:lnSpc>
              <a:buNone/>
              <a:defRPr sz="2800" b="1">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Slide Number Placeholder 29"/>
          <p:cNvSpPr>
            <a:spLocks noGrp="1"/>
          </p:cNvSpPr>
          <p:nvPr>
            <p:ph type="sldNum" sz="quarter" idx="10"/>
          </p:nvPr>
        </p:nvSpPr>
        <p:spPr/>
        <p:txBody>
          <a:bodyPr/>
          <a:lstStyle>
            <a:lvl1pPr>
              <a:defRPr>
                <a:solidFill>
                  <a:schemeClr val="tx2"/>
                </a:solidFill>
              </a:defRPr>
            </a:lvl1pPr>
          </a:lstStyle>
          <a:p>
            <a:pPr>
              <a:defRPr/>
            </a:pPr>
            <a:r>
              <a:rPr lang="en-US" dirty="0" smtClean="0"/>
              <a:t>Page  ●  </a:t>
            </a:r>
            <a:fld id="{E62F2AE2-7A6F-4563-A57F-D2F21D45EFF5}" type="slidenum">
              <a:rPr lang="en-US" smtClean="0"/>
              <a:pPr>
                <a:defRPr/>
              </a:pPr>
              <a:t>‹#›</a:t>
            </a:fld>
            <a:endParaRPr lang="en-US" dirty="0"/>
          </a:p>
        </p:txBody>
      </p:sp>
      <p:sp>
        <p:nvSpPr>
          <p:cNvPr id="2" name="Rectangle 1"/>
          <p:cNvSpPr/>
          <p:nvPr userDrawn="1"/>
        </p:nvSpPr>
        <p:spPr>
          <a:xfrm>
            <a:off x="0" y="2539827"/>
            <a:ext cx="457200" cy="18288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47800"/>
            <a:ext cx="4152900" cy="5029200"/>
          </a:xfrm>
        </p:spPr>
        <p:txBody>
          <a:bodyPr/>
          <a:lstStyle>
            <a:lvl1pPr>
              <a:defRPr sz="1800"/>
            </a:lvl1pPr>
            <a:lvl2pPr>
              <a:defRPr sz="1600"/>
            </a:lvl2pPr>
            <a:lvl3pPr>
              <a:defRPr sz="1400"/>
            </a:lvl3pPr>
            <a:lvl4pPr>
              <a:defRPr sz="1200"/>
            </a:lvl4pPr>
            <a:lvl5pPr>
              <a:defRPr sz="1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447800"/>
            <a:ext cx="4152900" cy="5029200"/>
          </a:xfrm>
        </p:spPr>
        <p:txBody>
          <a:bodyPr/>
          <a:lstStyle>
            <a:lvl1pPr>
              <a:defRPr sz="1800"/>
            </a:lvl1pPr>
            <a:lvl2pPr>
              <a:defRPr sz="1600"/>
            </a:lvl2pPr>
            <a:lvl3pPr>
              <a:defRPr sz="1400"/>
            </a:lvl3pPr>
            <a:lvl4pPr>
              <a:defRPr sz="1200"/>
            </a:lvl4pPr>
            <a:lvl5pPr>
              <a:defRPr sz="1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Slide Number Placeholder 6"/>
          <p:cNvSpPr>
            <a:spLocks noGrp="1"/>
          </p:cNvSpPr>
          <p:nvPr>
            <p:ph type="sldNum" sz="quarter" idx="10"/>
          </p:nvPr>
        </p:nvSpPr>
        <p:spPr/>
        <p:txBody>
          <a:bodyPr/>
          <a:lstStyle>
            <a:lvl1pPr>
              <a:defRPr/>
            </a:lvl1pPr>
          </a:lstStyle>
          <a:p>
            <a:pPr>
              <a:defRPr/>
            </a:pPr>
            <a:r>
              <a:rPr lang="en-US" dirty="0"/>
              <a:t>Page  ●  </a:t>
            </a:r>
            <a:fld id="{3CD7EA9B-DD10-4139-A279-6ED530167E7A}"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600"/>
            </a:lvl2pPr>
            <a:lvl3pPr>
              <a:defRPr sz="1400"/>
            </a:lvl3pPr>
            <a:lvl4pPr>
              <a:defRPr sz="1200"/>
            </a:lvl4pPr>
            <a:lvl5pPr>
              <a:defRPr sz="11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1600"/>
            </a:lvl2pPr>
            <a:lvl3pPr>
              <a:defRPr sz="1400"/>
            </a:lvl3pPr>
            <a:lvl4pPr>
              <a:defRPr sz="1200"/>
            </a:lvl4pPr>
            <a:lvl5pPr>
              <a:defRPr sz="11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Slide Number Placeholder 6"/>
          <p:cNvSpPr>
            <a:spLocks noGrp="1"/>
          </p:cNvSpPr>
          <p:nvPr>
            <p:ph type="sldNum" sz="quarter" idx="10"/>
          </p:nvPr>
        </p:nvSpPr>
        <p:spPr/>
        <p:txBody>
          <a:bodyPr/>
          <a:lstStyle>
            <a:lvl1pPr>
              <a:defRPr/>
            </a:lvl1pPr>
          </a:lstStyle>
          <a:p>
            <a:pPr>
              <a:defRPr/>
            </a:pPr>
            <a:r>
              <a:rPr lang="en-US" dirty="0"/>
              <a:t>Page  ●  </a:t>
            </a:r>
            <a:fld id="{2AF193ED-4FE5-4B43-AF99-5574DE1AE26E}"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_gree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6"/>
          <p:cNvSpPr>
            <a:spLocks noGrp="1"/>
          </p:cNvSpPr>
          <p:nvPr>
            <p:ph type="sldNum" sz="quarter" idx="10"/>
          </p:nvPr>
        </p:nvSpPr>
        <p:spPr/>
        <p:txBody>
          <a:bodyPr/>
          <a:lstStyle>
            <a:lvl1pPr>
              <a:defRPr/>
            </a:lvl1pPr>
          </a:lstStyle>
          <a:p>
            <a:pPr>
              <a:defRPr/>
            </a:pPr>
            <a:r>
              <a:rPr lang="en-US" dirty="0"/>
              <a:t>Page  ●  </a:t>
            </a:r>
            <a:fld id="{CF0B92B0-C29F-4EA3-87EF-BD7CC0306F1A}" type="slidenum">
              <a:rPr lang="en-US"/>
              <a:pPr>
                <a:defRPr/>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1" y="6574971"/>
            <a:ext cx="7683190" cy="2830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2236143" y="0"/>
            <a:ext cx="6907857" cy="1184260"/>
          </a:xfrm>
          <a:prstGeom prst="rect">
            <a:avLst/>
          </a:prstGeom>
          <a:solidFill>
            <a:srgbClr val="1595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1" y="0"/>
            <a:ext cx="2194560" cy="1184260"/>
          </a:xfrm>
          <a:prstGeom prst="rect">
            <a:avLst/>
          </a:prstGeom>
          <a:solidFill>
            <a:srgbClr val="B928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16"/>
          <a:stretch>
            <a:fillRect/>
          </a:stretch>
        </p:blipFill>
        <p:spPr>
          <a:xfrm>
            <a:off x="274256" y="290191"/>
            <a:ext cx="1646050" cy="686119"/>
          </a:xfrm>
          <a:prstGeom prst="rect">
            <a:avLst/>
          </a:prstGeom>
          <a:solidFill>
            <a:srgbClr val="B9282B"/>
          </a:solidFill>
        </p:spPr>
      </p:pic>
      <p:sp>
        <p:nvSpPr>
          <p:cNvPr id="3075" name="Rectangle 3"/>
          <p:cNvSpPr>
            <a:spLocks noGrp="1" noChangeArrowheads="1"/>
          </p:cNvSpPr>
          <p:nvPr userDrawn="1">
            <p:ph type="body" idx="1"/>
          </p:nvPr>
        </p:nvSpPr>
        <p:spPr bwMode="gray">
          <a:xfrm>
            <a:off x="457200" y="1550020"/>
            <a:ext cx="8458200" cy="49269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076" name="Title Placeholder 4"/>
          <p:cNvSpPr>
            <a:spLocks noGrp="1"/>
          </p:cNvSpPr>
          <p:nvPr userDrawn="1">
            <p:ph type="title"/>
          </p:nvPr>
        </p:nvSpPr>
        <p:spPr bwMode="gray">
          <a:xfrm>
            <a:off x="2391432" y="178130"/>
            <a:ext cx="6523968" cy="88867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7" name="Rectangle 16"/>
          <p:cNvSpPr/>
          <p:nvPr userDrawn="1"/>
        </p:nvSpPr>
        <p:spPr>
          <a:xfrm>
            <a:off x="7715794" y="6574971"/>
            <a:ext cx="1428206" cy="2830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userDrawn="1">
            <p:ph type="sldNum" sz="quarter" idx="4"/>
          </p:nvPr>
        </p:nvSpPr>
        <p:spPr>
          <a:xfrm>
            <a:off x="7683190" y="6613889"/>
            <a:ext cx="1232210" cy="215444"/>
          </a:xfrm>
          <a:prstGeom prst="rect">
            <a:avLst/>
          </a:prstGeom>
        </p:spPr>
        <p:txBody>
          <a:bodyPr vert="horz" wrap="square" lIns="91440" tIns="45720" rIns="91440" bIns="45720" rtlCol="0" anchor="ctr">
            <a:spAutoFit/>
          </a:bodyPr>
          <a:lstStyle>
            <a:lvl1pPr algn="r">
              <a:defRPr sz="800">
                <a:solidFill>
                  <a:schemeClr val="bg1"/>
                </a:solidFill>
                <a:latin typeface="Arial" pitchFamily="34" charset="0"/>
              </a:defRPr>
            </a:lvl1pPr>
          </a:lstStyle>
          <a:p>
            <a:pPr>
              <a:defRPr/>
            </a:pPr>
            <a:r>
              <a:rPr lang="en-US" smtClean="0"/>
              <a:t>Page  ●  </a:t>
            </a:r>
            <a:fld id="{D0D81D02-4A73-442F-9BE5-985933CB6948}" type="slidenum">
              <a:rPr lang="en-US" smtClean="0"/>
              <a:pPr>
                <a:defRPr/>
              </a:pPr>
              <a:t>‹#›</a:t>
            </a:fld>
            <a:endParaRPr lang="en-US" dirty="0"/>
          </a:p>
        </p:txBody>
      </p:sp>
      <p:sp>
        <p:nvSpPr>
          <p:cNvPr id="6" name="TextBox 5"/>
          <p:cNvSpPr txBox="1"/>
          <p:nvPr userDrawn="1"/>
        </p:nvSpPr>
        <p:spPr>
          <a:xfrm>
            <a:off x="457200" y="6606606"/>
            <a:ext cx="3021980" cy="230832"/>
          </a:xfrm>
          <a:prstGeom prst="rect">
            <a:avLst/>
          </a:prstGeom>
          <a:noFill/>
        </p:spPr>
        <p:txBody>
          <a:bodyPr wrap="square" bIns="45720" rtlCol="0" anchor="ctr">
            <a:spAutoFit/>
          </a:bodyPr>
          <a:lstStyle/>
          <a:p>
            <a:r>
              <a:rPr lang="en-US" sz="900" b="1" kern="1200" dirty="0" smtClean="0">
                <a:solidFill>
                  <a:schemeClr val="bg1"/>
                </a:solidFill>
                <a:effectLst/>
                <a:latin typeface="Arial" pitchFamily="34" charset="0"/>
                <a:cs typeface="Arial" pitchFamily="34" charset="0"/>
              </a:rPr>
              <a:t>U.S. Direct Selling Strategic Insights</a:t>
            </a:r>
            <a:endParaRPr lang="en-US" sz="900" b="1" dirty="0">
              <a:solidFill>
                <a:schemeClr val="bg1"/>
              </a:solidFill>
              <a:effectLst/>
            </a:endParaRPr>
          </a:p>
        </p:txBody>
      </p:sp>
    </p:spTree>
  </p:cSld>
  <p:clrMap bg1="lt1" tx1="dk1" bg2="lt2" tx2="dk2" accent1="accent1" accent2="accent2" accent3="accent3" accent4="accent4" accent5="accent5" accent6="accent6" hlink="hlink" folHlink="folHlink"/>
  <p:sldLayoutIdLst>
    <p:sldLayoutId id="2147483784" r:id="rId1"/>
    <p:sldLayoutId id="2147483779" r:id="rId2"/>
    <p:sldLayoutId id="2147483789" r:id="rId3"/>
    <p:sldLayoutId id="2147483790" r:id="rId4"/>
    <p:sldLayoutId id="2147483791" r:id="rId5"/>
    <p:sldLayoutId id="2147483785" r:id="rId6"/>
    <p:sldLayoutId id="2147483780" r:id="rId7"/>
    <p:sldLayoutId id="2147483781" r:id="rId8"/>
    <p:sldLayoutId id="2147483782" r:id="rId9"/>
    <p:sldLayoutId id="2147483786" r:id="rId10"/>
    <p:sldLayoutId id="2147483787" r:id="rId11"/>
    <p:sldLayoutId id="2147483788" r:id="rId12"/>
    <p:sldLayoutId id="2147483792" r:id="rId13"/>
    <p:sldLayoutId id="2147483793" r:id="rId14"/>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400" b="1">
          <a:solidFill>
            <a:schemeClr val="bg1"/>
          </a:solidFill>
          <a:latin typeface="+mn-lt"/>
          <a:ea typeface="+mj-ea"/>
          <a:cs typeface="Times New Roman" pitchFamily="18" charset="0"/>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p:titleStyle>
    <p:bodyStyle>
      <a:lvl1pPr marL="342900" indent="-342900" algn="l" rtl="0" eaLnBrk="0" fontAlgn="base" hangingPunct="0">
        <a:lnSpc>
          <a:spcPct val="90000"/>
        </a:lnSpc>
        <a:spcBef>
          <a:spcPts val="900"/>
        </a:spcBef>
        <a:spcAft>
          <a:spcPct val="0"/>
        </a:spcAft>
        <a:buChar char="•"/>
        <a:defRPr>
          <a:solidFill>
            <a:schemeClr val="tx1"/>
          </a:solidFill>
          <a:latin typeface="+mn-lt"/>
          <a:ea typeface="+mn-ea"/>
          <a:cs typeface="+mn-cs"/>
        </a:defRPr>
      </a:lvl1pPr>
      <a:lvl2pPr marL="742950" indent="-285750" algn="l" rtl="0" eaLnBrk="0" fontAlgn="base" hangingPunct="0">
        <a:lnSpc>
          <a:spcPct val="90000"/>
        </a:lnSpc>
        <a:spcBef>
          <a:spcPts val="600"/>
        </a:spcBef>
        <a:spcAft>
          <a:spcPct val="0"/>
        </a:spcAft>
        <a:buChar char="–"/>
        <a:defRPr sz="1600">
          <a:solidFill>
            <a:schemeClr val="tx1"/>
          </a:solidFill>
          <a:latin typeface="+mn-lt"/>
        </a:defRPr>
      </a:lvl2pPr>
      <a:lvl3pPr marL="1143000" indent="-228600" algn="l" rtl="0" eaLnBrk="0" fontAlgn="base" hangingPunct="0">
        <a:lnSpc>
          <a:spcPct val="90000"/>
        </a:lnSpc>
        <a:spcBef>
          <a:spcPts val="400"/>
        </a:spcBef>
        <a:spcAft>
          <a:spcPct val="0"/>
        </a:spcAft>
        <a:buChar char="•"/>
        <a:defRPr sz="1400">
          <a:solidFill>
            <a:schemeClr val="tx1"/>
          </a:solidFill>
          <a:latin typeface="+mn-lt"/>
        </a:defRPr>
      </a:lvl3pPr>
      <a:lvl4pPr marL="1600200" indent="-228600" algn="l" rtl="0" eaLnBrk="0" fontAlgn="base" hangingPunct="0">
        <a:lnSpc>
          <a:spcPct val="90000"/>
        </a:lnSpc>
        <a:spcBef>
          <a:spcPts val="300"/>
        </a:spcBef>
        <a:spcAft>
          <a:spcPct val="0"/>
        </a:spcAft>
        <a:buChar char="–"/>
        <a:defRPr sz="1200">
          <a:solidFill>
            <a:schemeClr val="tx1"/>
          </a:solidFill>
          <a:latin typeface="+mn-lt"/>
        </a:defRPr>
      </a:lvl4pPr>
      <a:lvl5pPr marL="2057400" indent="-228600" algn="l" rtl="0" eaLnBrk="0" fontAlgn="base" hangingPunct="0">
        <a:lnSpc>
          <a:spcPct val="90000"/>
        </a:lnSpc>
        <a:spcBef>
          <a:spcPts val="200"/>
        </a:spcBef>
        <a:spcAft>
          <a:spcPct val="0"/>
        </a:spcAft>
        <a:buChar char="»"/>
        <a:defRPr sz="1100">
          <a:solidFill>
            <a:schemeClr val="tx1"/>
          </a:solidFill>
          <a:latin typeface="+mn-lt"/>
        </a:defRPr>
      </a:lvl5pPr>
      <a:lvl6pPr marL="2514600" indent="-228600" algn="l" rtl="0" fontAlgn="base">
        <a:spcBef>
          <a:spcPct val="20000"/>
        </a:spcBef>
        <a:spcAft>
          <a:spcPct val="0"/>
        </a:spcAft>
        <a:buChar char="»"/>
        <a:defRPr sz="2000">
          <a:solidFill>
            <a:srgbClr val="996633"/>
          </a:solidFill>
          <a:latin typeface="+mn-lt"/>
        </a:defRPr>
      </a:lvl6pPr>
      <a:lvl7pPr marL="2971800" indent="-228600" algn="l" rtl="0" fontAlgn="base">
        <a:spcBef>
          <a:spcPct val="20000"/>
        </a:spcBef>
        <a:spcAft>
          <a:spcPct val="0"/>
        </a:spcAft>
        <a:buChar char="»"/>
        <a:defRPr sz="2000">
          <a:solidFill>
            <a:srgbClr val="996633"/>
          </a:solidFill>
          <a:latin typeface="+mn-lt"/>
        </a:defRPr>
      </a:lvl7pPr>
      <a:lvl8pPr marL="3429000" indent="-228600" algn="l" rtl="0" fontAlgn="base">
        <a:spcBef>
          <a:spcPct val="20000"/>
        </a:spcBef>
        <a:spcAft>
          <a:spcPct val="0"/>
        </a:spcAft>
        <a:buChar char="»"/>
        <a:defRPr sz="2000">
          <a:solidFill>
            <a:srgbClr val="996633"/>
          </a:solidFill>
          <a:latin typeface="+mn-lt"/>
        </a:defRPr>
      </a:lvl8pPr>
      <a:lvl9pPr marL="3886200" indent="-228600" algn="l" rtl="0" fontAlgn="base">
        <a:spcBef>
          <a:spcPct val="20000"/>
        </a:spcBef>
        <a:spcAft>
          <a:spcPct val="0"/>
        </a:spcAft>
        <a:buChar char="»"/>
        <a:defRPr sz="2000">
          <a:solidFill>
            <a:srgbClr val="9966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jpeg"/><Relationship Id="rId12"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7.png"/><Relationship Id="rId10" Type="http://schemas.openxmlformats.org/officeDocument/2006/relationships/chart" Target="../charts/chart6.xml"/><Relationship Id="rId4" Type="http://schemas.openxmlformats.org/officeDocument/2006/relationships/chart" Target="../charts/chart5.xml"/><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7" Type="http://schemas.openxmlformats.org/officeDocument/2006/relationships/image" Target="../media/image28.png"/><Relationship Id="rId2" Type="http://schemas.openxmlformats.org/officeDocument/2006/relationships/chart" Target="../charts/chart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8" Type="http://schemas.openxmlformats.org/officeDocument/2006/relationships/chart" Target="../charts/chart13.xml"/><Relationship Id="rId3" Type="http://schemas.openxmlformats.org/officeDocument/2006/relationships/image" Target="../media/image27.png"/><Relationship Id="rId7" Type="http://schemas.openxmlformats.org/officeDocument/2006/relationships/chart" Target="../charts/chart12.xm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chart" Target="../charts/chart11.xml"/><Relationship Id="rId5" Type="http://schemas.openxmlformats.org/officeDocument/2006/relationships/chart" Target="../charts/chart10.xml"/><Relationship Id="rId10" Type="http://schemas.openxmlformats.org/officeDocument/2006/relationships/chart" Target="../charts/chart15.xml"/><Relationship Id="rId4" Type="http://schemas.openxmlformats.org/officeDocument/2006/relationships/image" Target="../media/image28.png"/><Relationship Id="rId9" Type="http://schemas.openxmlformats.org/officeDocument/2006/relationships/chart" Target="../charts/chart14.xml"/></Relationships>
</file>

<file path=ppt/slides/_rels/slide1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1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chart" Target="../charts/chart25.xml"/><Relationship Id="rId7" Type="http://schemas.openxmlformats.org/officeDocument/2006/relationships/image" Target="../media/image39.png"/><Relationship Id="rId2" Type="http://schemas.openxmlformats.org/officeDocument/2006/relationships/chart" Target="../charts/chart24.xml"/><Relationship Id="rId1" Type="http://schemas.openxmlformats.org/officeDocument/2006/relationships/slideLayout" Target="../slideLayouts/slideLayout9.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chart" Target="../charts/chart26.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mailto:bgamse@dsa.org"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971800" y="3441700"/>
            <a:ext cx="6172200" cy="3416300"/>
          </a:xfrm>
          <a:prstGeom prst="rect">
            <a:avLst/>
          </a:prstGeom>
        </p:spPr>
      </p:pic>
      <p:sp>
        <p:nvSpPr>
          <p:cNvPr id="6" name="Rectangle 5"/>
          <p:cNvSpPr/>
          <p:nvPr/>
        </p:nvSpPr>
        <p:spPr>
          <a:xfrm>
            <a:off x="0" y="0"/>
            <a:ext cx="2908300" cy="3378200"/>
          </a:xfrm>
          <a:prstGeom prst="rect">
            <a:avLst/>
          </a:prstGeom>
          <a:solidFill>
            <a:srgbClr val="B9282B"/>
          </a:solidFill>
          <a:ln w="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3441700"/>
            <a:ext cx="2908300" cy="3441700"/>
          </a:xfrm>
          <a:prstGeom prst="rect">
            <a:avLst/>
          </a:prstGeom>
          <a:solidFill>
            <a:srgbClr val="1595D4"/>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237066" y="1464715"/>
            <a:ext cx="2425700" cy="609600"/>
          </a:xfrm>
          <a:prstGeom prst="rect">
            <a:avLst/>
          </a:prstGeom>
        </p:spPr>
      </p:pic>
      <p:sp>
        <p:nvSpPr>
          <p:cNvPr id="9" name="TextBox 8"/>
          <p:cNvSpPr txBox="1"/>
          <p:nvPr/>
        </p:nvSpPr>
        <p:spPr>
          <a:xfrm>
            <a:off x="304795" y="2252109"/>
            <a:ext cx="1888066" cy="292388"/>
          </a:xfrm>
          <a:prstGeom prst="rect">
            <a:avLst/>
          </a:prstGeom>
          <a:solidFill>
            <a:srgbClr val="B9282B"/>
          </a:solidFill>
        </p:spPr>
        <p:txBody>
          <a:bodyPr wrap="square" rtlCol="0">
            <a:spAutoFit/>
          </a:bodyPr>
          <a:lstStyle/>
          <a:p>
            <a:r>
              <a:rPr lang="en-US" sz="1300" dirty="0" smtClean="0">
                <a:solidFill>
                  <a:schemeClr val="bg1"/>
                </a:solidFill>
                <a:latin typeface="Arial Unicode MS"/>
                <a:cs typeface="Arial Unicode MS"/>
              </a:rPr>
              <a:t>October 2015</a:t>
            </a:r>
            <a:endParaRPr lang="en-US" sz="1300" dirty="0">
              <a:solidFill>
                <a:schemeClr val="bg1"/>
              </a:solidFill>
              <a:latin typeface="Arial Unicode MS"/>
              <a:cs typeface="Arial Unicode MS"/>
            </a:endParaRPr>
          </a:p>
        </p:txBody>
      </p:sp>
      <p:pic>
        <p:nvPicPr>
          <p:cNvPr id="10" name="Picture 9" descr="DSAlogoReversed.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395" y="4233323"/>
            <a:ext cx="1549400" cy="711200"/>
          </a:xfrm>
          <a:prstGeom prst="rect">
            <a:avLst/>
          </a:prstGeom>
        </p:spPr>
      </p:pic>
      <p:sp>
        <p:nvSpPr>
          <p:cNvPr id="11" name="TextBox 10"/>
          <p:cNvSpPr txBox="1"/>
          <p:nvPr/>
        </p:nvSpPr>
        <p:spPr>
          <a:xfrm>
            <a:off x="287861" y="5274723"/>
            <a:ext cx="2294470" cy="1295738"/>
          </a:xfrm>
          <a:prstGeom prst="rect">
            <a:avLst/>
          </a:prstGeom>
          <a:noFill/>
        </p:spPr>
        <p:txBody>
          <a:bodyPr wrap="square" rtlCol="0">
            <a:spAutoFit/>
          </a:bodyPr>
          <a:lstStyle/>
          <a:p>
            <a:pPr algn="ctr" rtl="0">
              <a:lnSpc>
                <a:spcPct val="120000"/>
              </a:lnSpc>
            </a:pPr>
            <a:r>
              <a:rPr lang="en-US" sz="1600" b="0" i="0" u="none" strike="noStrike" kern="1200" baseline="30000" dirty="0" smtClean="0">
                <a:solidFill>
                  <a:schemeClr val="bg1"/>
                </a:solidFill>
                <a:latin typeface="Arial Unicode MS"/>
                <a:ea typeface="ＭＳ Ｐゴシック" charset="0"/>
                <a:cs typeface="Arial Unicode MS"/>
              </a:rPr>
              <a:t>1667 K Street, NW, Suite 1100 Washington, DC 20006-1660 </a:t>
            </a:r>
          </a:p>
          <a:p>
            <a:pPr algn="ctr" rtl="0">
              <a:lnSpc>
                <a:spcPct val="120000"/>
              </a:lnSpc>
            </a:pPr>
            <a:r>
              <a:rPr lang="en-US" sz="1600" b="0" i="0" u="none" strike="noStrike" kern="1200" baseline="30000" dirty="0" smtClean="0">
                <a:solidFill>
                  <a:schemeClr val="bg1"/>
                </a:solidFill>
                <a:latin typeface="Arial Unicode MS"/>
                <a:ea typeface="ＭＳ Ｐゴシック" charset="0"/>
                <a:cs typeface="Arial Unicode MS"/>
              </a:rPr>
              <a:t>202-452-8866 • 202-452-9010</a:t>
            </a:r>
          </a:p>
          <a:p>
            <a:pPr algn="ctr" rtl="0">
              <a:lnSpc>
                <a:spcPct val="120000"/>
              </a:lnSpc>
            </a:pPr>
            <a:r>
              <a:rPr lang="en-US" sz="1600" b="0" i="0" u="none" strike="noStrike" kern="1200" baseline="30000" dirty="0" err="1" smtClean="0">
                <a:solidFill>
                  <a:schemeClr val="bg1"/>
                </a:solidFill>
                <a:latin typeface="Arial Unicode MS"/>
                <a:ea typeface="ＭＳ Ｐゴシック" charset="0"/>
                <a:cs typeface="Arial Unicode MS"/>
              </a:rPr>
              <a:t>dsa.org</a:t>
            </a:r>
            <a:endParaRPr lang="en-US" sz="1600" b="0" i="0" u="none" strike="noStrike" kern="1200" baseline="30000" dirty="0" smtClean="0">
              <a:solidFill>
                <a:schemeClr val="bg1"/>
              </a:solidFill>
              <a:latin typeface="Arial Unicode MS"/>
              <a:ea typeface="ＭＳ Ｐゴシック" charset="0"/>
              <a:cs typeface="Arial Unicode MS"/>
            </a:endParaRPr>
          </a:p>
          <a:p>
            <a:pPr algn="ctr" rtl="0">
              <a:lnSpc>
                <a:spcPct val="200000"/>
              </a:lnSpc>
            </a:pPr>
            <a:r>
              <a:rPr lang="en-US" sz="1200" b="0" i="0" u="none" strike="noStrike" kern="1200" baseline="30000" dirty="0" smtClean="0">
                <a:solidFill>
                  <a:schemeClr val="bg1"/>
                </a:solidFill>
                <a:latin typeface="Arial Unicode MS"/>
                <a:ea typeface="ＭＳ Ｐゴシック" charset="0"/>
                <a:cs typeface="Arial Unicode MS"/>
              </a:rPr>
              <a:t>© 2015 Direct Selling Association</a:t>
            </a:r>
          </a:p>
          <a:p>
            <a:pPr algn="ctr"/>
            <a:endParaRPr lang="en-US" sz="1100" dirty="0">
              <a:solidFill>
                <a:schemeClr val="bg1"/>
              </a:solidFill>
              <a:latin typeface="Arial Unicode MS"/>
              <a:cs typeface="Arial Unicode MS"/>
            </a:endParaRPr>
          </a:p>
        </p:txBody>
      </p:sp>
      <p:pic>
        <p:nvPicPr>
          <p:cNvPr id="2" name="Picture 1"/>
          <p:cNvPicPr>
            <a:picLocks noChangeAspect="1"/>
          </p:cNvPicPr>
          <p:nvPr/>
        </p:nvPicPr>
        <p:blipFill rotWithShape="1">
          <a:blip r:embed="rId6"/>
          <a:srcRect l="3089" t="759" r="-1" b="2182"/>
          <a:stretch/>
        </p:blipFill>
        <p:spPr>
          <a:xfrm>
            <a:off x="2974181" y="-3067"/>
            <a:ext cx="6169819" cy="338194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rliu\AppData\Local\Microsoft\Windows\Temporary Internet Files\Content.IE5\H825E9GU\bigstock-Growth-Concept-21278954.jpg"/>
          <p:cNvPicPr>
            <a:picLocks noChangeAspect="1" noChangeArrowheads="1"/>
          </p:cNvPicPr>
          <p:nvPr/>
        </p:nvPicPr>
        <p:blipFill>
          <a:blip r:embed="rId3" cstate="print">
            <a:clrChange>
              <a:clrFrom>
                <a:srgbClr val="FFFFFF"/>
              </a:clrFrom>
              <a:clrTo>
                <a:srgbClr val="FFFFFF">
                  <a:alpha val="0"/>
                </a:srgbClr>
              </a:clrTo>
            </a:clrChange>
            <a:duotone>
              <a:schemeClr val="accent4">
                <a:shade val="45000"/>
                <a:satMod val="135000"/>
              </a:schemeClr>
              <a:prstClr val="white"/>
            </a:duotone>
            <a:lum bright="-20000" contrast="50000"/>
          </a:blip>
          <a:srcRect/>
          <a:stretch>
            <a:fillRect/>
          </a:stretch>
        </p:blipFill>
        <p:spPr bwMode="auto">
          <a:xfrm>
            <a:off x="2250741" y="2076282"/>
            <a:ext cx="4642519" cy="3249763"/>
          </a:xfrm>
          <a:prstGeom prst="rect">
            <a:avLst/>
          </a:prstGeom>
          <a:noFill/>
        </p:spPr>
      </p:pic>
      <p:sp>
        <p:nvSpPr>
          <p:cNvPr id="4" name="Title 3"/>
          <p:cNvSpPr>
            <a:spLocks noGrp="1"/>
          </p:cNvSpPr>
          <p:nvPr>
            <p:ph type="title"/>
          </p:nvPr>
        </p:nvSpPr>
        <p:spPr/>
        <p:txBody>
          <a:bodyPr/>
          <a:lstStyle/>
          <a:p>
            <a:r>
              <a:rPr lang="en-US" dirty="0" smtClean="0"/>
              <a:t>DSA forecasts growth in the channel over the next three years with U.S. sales to reach approximately </a:t>
            </a:r>
            <a:r>
              <a:rPr lang="en-US" dirty="0"/>
              <a:t>$39 billion </a:t>
            </a:r>
            <a:r>
              <a:rPr lang="en-US" dirty="0" smtClean="0"/>
              <a:t>in 2017</a:t>
            </a:r>
            <a:endParaRPr lang="en-US" dirty="0"/>
          </a:p>
        </p:txBody>
      </p:sp>
      <p:sp>
        <p:nvSpPr>
          <p:cNvPr id="10" name="Slide Number Placeholder 9"/>
          <p:cNvSpPr>
            <a:spLocks noGrp="1"/>
          </p:cNvSpPr>
          <p:nvPr>
            <p:ph type="sldNum" sz="quarter" idx="10"/>
          </p:nvPr>
        </p:nvSpPr>
        <p:spPr/>
        <p:txBody>
          <a:bodyPr/>
          <a:lstStyle/>
          <a:p>
            <a:pPr>
              <a:defRPr/>
            </a:pPr>
            <a:r>
              <a:rPr lang="en-US" dirty="0" smtClean="0"/>
              <a:t>Page  ●  </a:t>
            </a:r>
            <a:fld id="{7ABB4967-DEA4-4DB6-A661-AF6B5ACA8B7E}" type="slidenum">
              <a:rPr lang="en-US" smtClean="0"/>
              <a:pPr>
                <a:defRPr/>
              </a:pPr>
              <a:t>10</a:t>
            </a:fld>
            <a:endParaRPr lang="en-US" dirty="0"/>
          </a:p>
        </p:txBody>
      </p:sp>
      <p:sp>
        <p:nvSpPr>
          <p:cNvPr id="21" name="Rectangle 20"/>
          <p:cNvSpPr/>
          <p:nvPr/>
        </p:nvSpPr>
        <p:spPr>
          <a:xfrm>
            <a:off x="345549" y="3110450"/>
            <a:ext cx="2011680" cy="1661993"/>
          </a:xfrm>
          <a:prstGeom prst="rect">
            <a:avLst/>
          </a:prstGeom>
        </p:spPr>
        <p:txBody>
          <a:bodyPr wrap="square">
            <a:spAutoFit/>
          </a:bodyPr>
          <a:lstStyle/>
          <a:p>
            <a:pPr marL="0" marR="0" lvl="0" indent="0" algn="ctr" defTabSz="914400" eaLnBrk="1" fontAlgn="auto" latinLnBrk="0" hangingPunct="1">
              <a:lnSpc>
                <a:spcPct val="100000"/>
              </a:lnSpc>
              <a:spcBef>
                <a:spcPts val="1200"/>
              </a:spcBef>
              <a:spcAft>
                <a:spcPts val="0"/>
              </a:spcAft>
              <a:buClrTx/>
              <a:buSzTx/>
              <a:buFontTx/>
              <a:buNone/>
              <a:tabLst/>
              <a:defRPr/>
            </a:pPr>
            <a:r>
              <a:rPr kumimoji="0" lang="en-US" sz="5400" b="1" i="1" u="none" strike="noStrike" kern="0" cap="none" spc="0" normalizeH="0" baseline="0" noProof="0" dirty="0" smtClean="0">
                <a:ln>
                  <a:noFill/>
                </a:ln>
                <a:solidFill>
                  <a:schemeClr val="accent4"/>
                </a:solidFill>
                <a:effectLst/>
                <a:uLnTx/>
                <a:uFillTx/>
                <a:latin typeface="Arial" panose="020B0604020202020204" pitchFamily="34" charset="0"/>
                <a:cs typeface="Arial" panose="020B0604020202020204" pitchFamily="34" charset="0"/>
              </a:rPr>
              <a:t>5.5%</a:t>
            </a:r>
            <a:r>
              <a:rPr kumimoji="0" lang="en-US" sz="2400" b="0" i="0" u="none" strike="noStrike" kern="0" cap="none" spc="0" normalizeH="0" baseline="0" noProof="0" dirty="0" smtClean="0">
                <a:ln>
                  <a:noFill/>
                </a:ln>
                <a:solidFill>
                  <a:schemeClr val="accent4"/>
                </a:solidFill>
                <a:effectLst/>
                <a:uLnTx/>
                <a:uFillTx/>
                <a:latin typeface="Arial" panose="020B0604020202020204" pitchFamily="34" charset="0"/>
                <a:cs typeface="Arial" panose="020B0604020202020204" pitchFamily="34" charset="0"/>
              </a:rPr>
              <a:t> </a:t>
            </a:r>
            <a:br>
              <a:rPr kumimoji="0" lang="en-US" sz="2400" b="0" i="0" u="none" strike="noStrike" kern="0" cap="none" spc="0" normalizeH="0" baseline="0" noProof="0" dirty="0" smtClean="0">
                <a:ln>
                  <a:noFill/>
                </a:ln>
                <a:solidFill>
                  <a:schemeClr val="accent4"/>
                </a:solidFill>
                <a:effectLst/>
                <a:uLnTx/>
                <a:uFillTx/>
                <a:latin typeface="Arial" panose="020B0604020202020204" pitchFamily="34" charset="0"/>
                <a:cs typeface="Arial" panose="020B0604020202020204" pitchFamily="34" charset="0"/>
              </a:rPr>
            </a:br>
            <a:r>
              <a:rPr kumimoji="0" lang="en-US" sz="2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growth </a:t>
            </a:r>
            <a:br>
              <a:rPr kumimoji="0" lang="en-US" sz="2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br>
            <a:r>
              <a:rPr kumimoji="0" lang="en-US" sz="2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for </a:t>
            </a:r>
            <a:r>
              <a:rPr kumimoji="0" lang="en-US" sz="2400" b="1" i="1"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2014</a:t>
            </a:r>
            <a:endParaRPr kumimoji="0" lang="en-US" sz="2000" b="1" i="1"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2" name="Rectangle 11"/>
          <p:cNvSpPr/>
          <p:nvPr/>
        </p:nvSpPr>
        <p:spPr>
          <a:xfrm>
            <a:off x="6629400" y="3110450"/>
            <a:ext cx="2011680" cy="2769989"/>
          </a:xfrm>
          <a:prstGeom prst="rect">
            <a:avLst/>
          </a:prstGeom>
        </p:spPr>
        <p:txBody>
          <a:bodyPr wrap="square">
            <a:spAutoFit/>
          </a:bodyPr>
          <a:lstStyle/>
          <a:p>
            <a:pPr marL="0" marR="0" lvl="0" indent="0" algn="ctr" defTabSz="914400" eaLnBrk="1" fontAlgn="auto" latinLnBrk="0" hangingPunct="1">
              <a:lnSpc>
                <a:spcPct val="100000"/>
              </a:lnSpc>
              <a:spcBef>
                <a:spcPts val="1200"/>
              </a:spcBef>
              <a:spcAft>
                <a:spcPts val="0"/>
              </a:spcAft>
              <a:buClrTx/>
              <a:buSzTx/>
              <a:buFontTx/>
              <a:buNone/>
              <a:tabLst/>
              <a:defRPr/>
            </a:pPr>
            <a:r>
              <a:rPr kumimoji="0" lang="en-US" sz="5400" b="1" i="1" u="none" strike="noStrike" kern="0" cap="none" spc="0" normalizeH="0" baseline="0" noProof="0" dirty="0" smtClean="0">
                <a:ln>
                  <a:noFill/>
                </a:ln>
                <a:solidFill>
                  <a:schemeClr val="accent4"/>
                </a:solidFill>
                <a:effectLst/>
                <a:uLnTx/>
                <a:uFillTx/>
                <a:latin typeface="Arial" panose="020B0604020202020204" pitchFamily="34" charset="0"/>
                <a:cs typeface="Arial" panose="020B0604020202020204" pitchFamily="34" charset="0"/>
              </a:rPr>
              <a:t>3-5%</a:t>
            </a:r>
            <a:r>
              <a:rPr kumimoji="0" lang="en-US" sz="5400" b="1" i="0" u="none" strike="noStrike" kern="0" cap="none" spc="0" normalizeH="0" baseline="0" noProof="0" dirty="0" smtClean="0">
                <a:ln>
                  <a:noFill/>
                </a:ln>
                <a:solidFill>
                  <a:schemeClr val="accent4"/>
                </a:solidFill>
                <a:effectLst/>
                <a:uLnTx/>
                <a:uFillTx/>
                <a:latin typeface="Arial" panose="020B0604020202020204" pitchFamily="34" charset="0"/>
                <a:cs typeface="Arial" panose="020B0604020202020204" pitchFamily="34" charset="0"/>
              </a:rPr>
              <a:t> </a:t>
            </a:r>
            <a:br>
              <a:rPr kumimoji="0" lang="en-US" sz="5400" b="1" i="0" u="none" strike="noStrike" kern="0" cap="none" spc="0" normalizeH="0" baseline="0" noProof="0" dirty="0" smtClean="0">
                <a:ln>
                  <a:noFill/>
                </a:ln>
                <a:solidFill>
                  <a:schemeClr val="accent4"/>
                </a:solidFill>
                <a:effectLst/>
                <a:uLnTx/>
                <a:uFillTx/>
                <a:latin typeface="Arial" panose="020B0604020202020204" pitchFamily="34" charset="0"/>
                <a:cs typeface="Arial" panose="020B0604020202020204" pitchFamily="34" charset="0"/>
              </a:rPr>
            </a:br>
            <a:r>
              <a:rPr kumimoji="0" lang="en-US" sz="2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growth </a:t>
            </a:r>
            <a:br>
              <a:rPr kumimoji="0" lang="en-US" sz="2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br>
            <a:r>
              <a:rPr kumimoji="0" lang="en-US" sz="2400" b="1" i="1"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expected annually for the next three</a:t>
            </a:r>
            <a:r>
              <a:rPr lang="en-US" sz="2400" b="1" i="1" kern="0" dirty="0" smtClean="0">
                <a:solidFill>
                  <a:prstClr val="black"/>
                </a:solidFill>
                <a:cs typeface="Arial" panose="020B0604020202020204" pitchFamily="34" charset="0"/>
              </a:rPr>
              <a:t> years</a:t>
            </a:r>
            <a:endParaRPr kumimoji="0" lang="en-US" sz="2000" b="1" i="1"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8" name="Rectangle 7"/>
          <p:cNvSpPr/>
          <p:nvPr/>
        </p:nvSpPr>
        <p:spPr>
          <a:xfrm>
            <a:off x="472440" y="6126480"/>
            <a:ext cx="4663440" cy="215444"/>
          </a:xfrm>
          <a:prstGeom prst="rect">
            <a:avLst/>
          </a:prstGeom>
        </p:spPr>
        <p:txBody>
          <a:bodyPr wrap="square">
            <a:spAutoFit/>
          </a:bodyPr>
          <a:lstStyle/>
          <a:p>
            <a:pPr marL="0" lvl="1"/>
            <a:r>
              <a:rPr lang="en-US" sz="800" dirty="0">
                <a:latin typeface="Arial" pitchFamily="34" charset="0"/>
              </a:rPr>
              <a:t>Source</a:t>
            </a:r>
            <a:r>
              <a:rPr lang="en-US" sz="800">
                <a:latin typeface="Arial" pitchFamily="34" charset="0"/>
              </a:rPr>
              <a:t>: </a:t>
            </a:r>
            <a:r>
              <a:rPr lang="en-US" sz="800" smtClean="0">
                <a:latin typeface="Arial" pitchFamily="34" charset="0"/>
              </a:rPr>
              <a:t>2015 </a:t>
            </a:r>
            <a:r>
              <a:rPr lang="en-US" sz="800" dirty="0">
                <a:latin typeface="Arial" pitchFamily="34" charset="0"/>
              </a:rPr>
              <a:t>Growth &amp; Outlook </a:t>
            </a:r>
            <a:r>
              <a:rPr lang="en-US" sz="800" dirty="0" smtClean="0">
                <a:latin typeface="Arial" pitchFamily="34" charset="0"/>
              </a:rPr>
              <a:t>Report</a:t>
            </a:r>
            <a:endParaRPr lang="en-US" sz="800" dirty="0">
              <a:latin typeface="Arial" pitchFamily="34" charset="0"/>
            </a:endParaRPr>
          </a:p>
        </p:txBody>
      </p:sp>
    </p:spTree>
    <p:extLst>
      <p:ext uri="{BB962C8B-B14F-4D97-AF65-F5344CB8AC3E}">
        <p14:creationId xmlns:p14="http://schemas.microsoft.com/office/powerpoint/2010/main" val="26478175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Picture 89" descr="house outline.png"/>
          <p:cNvPicPr>
            <a:picLocks noChangeAspect="1"/>
          </p:cNvPicPr>
          <p:nvPr/>
        </p:nvPicPr>
        <p:blipFill>
          <a:blip r:embed="rId3" cstate="print">
            <a:duotone>
              <a:schemeClr val="accent2">
                <a:shade val="45000"/>
                <a:satMod val="135000"/>
              </a:schemeClr>
              <a:prstClr val="white"/>
            </a:duotone>
            <a:lum bright="60000" contrast="-60000"/>
          </a:blip>
          <a:stretch>
            <a:fillRect/>
          </a:stretch>
        </p:blipFill>
        <p:spPr>
          <a:xfrm>
            <a:off x="335671" y="1753644"/>
            <a:ext cx="4780339" cy="3512837"/>
          </a:xfrm>
          <a:prstGeom prst="rect">
            <a:avLst/>
          </a:prstGeom>
        </p:spPr>
      </p:pic>
      <p:sp>
        <p:nvSpPr>
          <p:cNvPr id="4" name="Title 3"/>
          <p:cNvSpPr>
            <a:spLocks noGrp="1"/>
          </p:cNvSpPr>
          <p:nvPr>
            <p:ph type="title"/>
          </p:nvPr>
        </p:nvSpPr>
        <p:spPr/>
        <p:txBody>
          <a:bodyPr/>
          <a:lstStyle/>
          <a:p>
            <a:r>
              <a:rPr lang="en-US" dirty="0" smtClean="0"/>
              <a:t>The number of direct sales representatives reached a new high </a:t>
            </a:r>
            <a:r>
              <a:rPr lang="en-US" smtClean="0"/>
              <a:t>in 2014</a:t>
            </a:r>
            <a:endParaRPr lang="en-US" dirty="0"/>
          </a:p>
        </p:txBody>
      </p:sp>
      <p:sp>
        <p:nvSpPr>
          <p:cNvPr id="107" name="Slide Number Placeholder 106"/>
          <p:cNvSpPr>
            <a:spLocks noGrp="1"/>
          </p:cNvSpPr>
          <p:nvPr>
            <p:ph type="sldNum" sz="quarter" idx="10"/>
          </p:nvPr>
        </p:nvSpPr>
        <p:spPr/>
        <p:txBody>
          <a:bodyPr/>
          <a:lstStyle/>
          <a:p>
            <a:pPr>
              <a:defRPr/>
            </a:pPr>
            <a:r>
              <a:rPr lang="en-US" dirty="0" smtClean="0"/>
              <a:t>Page  ●  </a:t>
            </a:r>
            <a:fld id="{7ABB4967-DEA4-4DB6-A661-AF6B5ACA8B7E}" type="slidenum">
              <a:rPr lang="en-US" smtClean="0"/>
              <a:pPr>
                <a:defRPr/>
              </a:pPr>
              <a:t>11</a:t>
            </a:fld>
            <a:endParaRPr lang="en-US" dirty="0"/>
          </a:p>
        </p:txBody>
      </p:sp>
      <p:sp>
        <p:nvSpPr>
          <p:cNvPr id="42" name="Rectangle 41"/>
          <p:cNvSpPr/>
          <p:nvPr/>
        </p:nvSpPr>
        <p:spPr>
          <a:xfrm>
            <a:off x="451425" y="6157731"/>
            <a:ext cx="5428527" cy="215444"/>
          </a:xfrm>
          <a:prstGeom prst="rect">
            <a:avLst/>
          </a:prstGeom>
        </p:spPr>
        <p:txBody>
          <a:bodyPr wrap="square">
            <a:spAutoFit/>
          </a:bodyPr>
          <a:lstStyle/>
          <a:p>
            <a:pPr marL="0" lvl="1"/>
            <a:r>
              <a:rPr lang="en-US" sz="800" dirty="0">
                <a:latin typeface="Arial" pitchFamily="34" charset="0"/>
              </a:rPr>
              <a:t>Source</a:t>
            </a:r>
            <a:r>
              <a:rPr lang="en-US" sz="800">
                <a:latin typeface="Arial" pitchFamily="34" charset="0"/>
              </a:rPr>
              <a:t>: </a:t>
            </a:r>
            <a:r>
              <a:rPr lang="en-US" sz="800" smtClean="0">
                <a:latin typeface="Arial" pitchFamily="34" charset="0"/>
              </a:rPr>
              <a:t>2015 </a:t>
            </a:r>
            <a:r>
              <a:rPr lang="en-US" sz="800" dirty="0">
                <a:latin typeface="Arial" pitchFamily="34" charset="0"/>
              </a:rPr>
              <a:t>Growth &amp; Outlook </a:t>
            </a:r>
            <a:r>
              <a:rPr lang="en-US" sz="800" dirty="0" smtClean="0">
                <a:latin typeface="Arial" pitchFamily="34" charset="0"/>
              </a:rPr>
              <a:t>Report, 2014 National Salesforce Study</a:t>
            </a:r>
            <a:endParaRPr lang="en-US" sz="800" dirty="0">
              <a:latin typeface="Arial" pitchFamily="34" charset="0"/>
            </a:endParaRPr>
          </a:p>
        </p:txBody>
      </p:sp>
      <p:graphicFrame>
        <p:nvGraphicFramePr>
          <p:cNvPr id="63" name="Chart 62"/>
          <p:cNvGraphicFramePr/>
          <p:nvPr>
            <p:extLst>
              <p:ext uri="{D42A27DB-BD31-4B8C-83A1-F6EECF244321}">
                <p14:modId xmlns:p14="http://schemas.microsoft.com/office/powerpoint/2010/main" val="1414868899"/>
              </p:ext>
            </p:extLst>
          </p:nvPr>
        </p:nvGraphicFramePr>
        <p:xfrm>
          <a:off x="497713" y="1908477"/>
          <a:ext cx="3981691" cy="2941316"/>
        </p:xfrm>
        <a:graphic>
          <a:graphicData uri="http://schemas.openxmlformats.org/drawingml/2006/chart">
            <c:chart xmlns:c="http://schemas.openxmlformats.org/drawingml/2006/chart" xmlns:r="http://schemas.openxmlformats.org/officeDocument/2006/relationships" r:id="rId4"/>
          </a:graphicData>
        </a:graphic>
      </p:graphicFrame>
      <p:sp>
        <p:nvSpPr>
          <p:cNvPr id="69" name="Rectangle 68"/>
          <p:cNvSpPr/>
          <p:nvPr/>
        </p:nvSpPr>
        <p:spPr>
          <a:xfrm>
            <a:off x="1637563" y="5133721"/>
            <a:ext cx="2797743" cy="932734"/>
          </a:xfrm>
          <a:prstGeom prst="rect">
            <a:avLst/>
          </a:prstGeom>
        </p:spPr>
        <p:txBody>
          <a:bodyPr wrap="square">
            <a:spAutoFit/>
          </a:bodyPr>
          <a:lstStyle/>
          <a:p>
            <a:pPr algn="ctr">
              <a:lnSpc>
                <a:spcPts val="2200"/>
              </a:lnSpc>
              <a:spcBef>
                <a:spcPts val="1200"/>
              </a:spcBef>
            </a:pPr>
            <a:r>
              <a:rPr lang="en-US" sz="2000" b="1" i="1" dirty="0" smtClean="0">
                <a:solidFill>
                  <a:srgbClr val="B9282B"/>
                </a:solidFill>
                <a:cs typeface="Arial" panose="020B0604020202020204" pitchFamily="34" charset="0"/>
              </a:rPr>
              <a:t>14.9</a:t>
            </a:r>
            <a:r>
              <a:rPr lang="en-US" sz="2000" b="1" i="1" dirty="0" smtClean="0">
                <a:solidFill>
                  <a:srgbClr val="B9282B"/>
                </a:solidFill>
                <a:latin typeface="Arial" panose="020B0604020202020204" pitchFamily="34" charset="0"/>
                <a:cs typeface="Arial" panose="020B0604020202020204" pitchFamily="34" charset="0"/>
              </a:rPr>
              <a:t>%</a:t>
            </a:r>
            <a:r>
              <a:rPr lang="en-US" sz="2000" b="1" i="1" dirty="0" smtClean="0">
                <a:solidFill>
                  <a:schemeClr val="accent4"/>
                </a:solidFill>
                <a:latin typeface="Arial" panose="020B0604020202020204" pitchFamily="34" charset="0"/>
                <a:cs typeface="Arial" panose="020B0604020202020204" pitchFamily="34" charset="0"/>
              </a:rPr>
              <a:t> </a:t>
            </a:r>
            <a:r>
              <a:rPr lang="en-US" sz="1600" b="1" i="1" dirty="0" smtClean="0">
                <a:latin typeface="Arial" panose="020B0604020202020204" pitchFamily="34" charset="0"/>
                <a:cs typeface="Arial" panose="020B0604020202020204" pitchFamily="34" charset="0"/>
              </a:rPr>
              <a:t>of U.S. households </a:t>
            </a:r>
            <a:r>
              <a:rPr lang="en-US" sz="1600" i="1" dirty="0" smtClean="0">
                <a:latin typeface="Arial" panose="020B0604020202020204" pitchFamily="34" charset="0"/>
                <a:cs typeface="Arial" panose="020B0604020202020204" pitchFamily="34" charset="0"/>
              </a:rPr>
              <a:t>have a direct sales representative</a:t>
            </a:r>
            <a:endParaRPr lang="en-US" sz="1600" i="1" dirty="0">
              <a:latin typeface="Arial" panose="020B0604020202020204" pitchFamily="34" charset="0"/>
              <a:cs typeface="Arial" panose="020B0604020202020204" pitchFamily="34" charset="0"/>
            </a:endParaRPr>
          </a:p>
        </p:txBody>
      </p:sp>
      <p:pic>
        <p:nvPicPr>
          <p:cNvPr id="72" name="Picture 71" descr="childrenpng.png"/>
          <p:cNvPicPr>
            <a:picLocks noChangeAspect="1"/>
          </p:cNvPicPr>
          <p:nvPr/>
        </p:nvPicPr>
        <p:blipFill>
          <a:blip r:embed="rId5" cstate="print">
            <a:duotone>
              <a:schemeClr val="accent5">
                <a:shade val="45000"/>
                <a:satMod val="135000"/>
              </a:schemeClr>
              <a:prstClr val="white"/>
            </a:duotone>
          </a:blip>
          <a:stretch>
            <a:fillRect/>
          </a:stretch>
        </p:blipFill>
        <p:spPr>
          <a:xfrm>
            <a:off x="7982117" y="5628585"/>
            <a:ext cx="883469" cy="519447"/>
          </a:xfrm>
          <a:prstGeom prst="rect">
            <a:avLst/>
          </a:prstGeom>
        </p:spPr>
      </p:pic>
      <p:pic>
        <p:nvPicPr>
          <p:cNvPr id="74" name="Picture 73" descr="rings.png"/>
          <p:cNvPicPr>
            <a:picLocks noChangeAspect="1"/>
          </p:cNvPicPr>
          <p:nvPr/>
        </p:nvPicPr>
        <p:blipFill>
          <a:blip r:embed="rId6" cstate="print">
            <a:duotone>
              <a:schemeClr val="accent3">
                <a:shade val="45000"/>
                <a:satMod val="135000"/>
              </a:schemeClr>
              <a:prstClr val="white"/>
            </a:duotone>
          </a:blip>
          <a:stretch>
            <a:fillRect/>
          </a:stretch>
        </p:blipFill>
        <p:spPr>
          <a:xfrm>
            <a:off x="5365506" y="4579353"/>
            <a:ext cx="841008" cy="543420"/>
          </a:xfrm>
          <a:prstGeom prst="rect">
            <a:avLst/>
          </a:prstGeom>
        </p:spPr>
      </p:pic>
      <p:graphicFrame>
        <p:nvGraphicFramePr>
          <p:cNvPr id="92" name="Table 91" hidden="1"/>
          <p:cNvGraphicFramePr>
            <a:graphicFrameLocks noGrp="1"/>
          </p:cNvGraphicFramePr>
          <p:nvPr/>
        </p:nvGraphicFramePr>
        <p:xfrm>
          <a:off x="9410700" y="2499862"/>
          <a:ext cx="2986268" cy="969264"/>
        </p:xfrm>
        <a:graphic>
          <a:graphicData uri="http://schemas.openxmlformats.org/drawingml/2006/table">
            <a:tbl>
              <a:tblPr>
                <a:tableStyleId>{5C22544A-7EE6-4342-B048-85BDC9FD1C3A}</a:tableStyleId>
              </a:tblPr>
              <a:tblGrid>
                <a:gridCol w="947860"/>
                <a:gridCol w="823383"/>
                <a:gridCol w="823383"/>
                <a:gridCol w="391642"/>
              </a:tblGrid>
              <a:tr h="151649">
                <a:tc>
                  <a:txBody>
                    <a:bodyPr/>
                    <a:lstStyle/>
                    <a:p>
                      <a:endParaRPr lang="en-US" sz="1600" b="1" dirty="0">
                        <a:latin typeface="+mn-lt"/>
                      </a:endParaRPr>
                    </a:p>
                  </a:txBody>
                  <a:tcPr marL="45720" marR="45720" marT="27432" marB="27432">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smtClean="0">
                          <a:latin typeface="+mn-lt"/>
                        </a:rPr>
                        <a:t>2008</a:t>
                      </a:r>
                      <a:endParaRPr lang="en-US" sz="1600" b="1" dirty="0">
                        <a:latin typeface="+mn-lt"/>
                      </a:endParaRPr>
                    </a:p>
                  </a:txBody>
                  <a:tcPr marL="45720" marR="45720" marT="27432" marB="27432">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smtClean="0">
                          <a:latin typeface="+mn-lt"/>
                        </a:rPr>
                        <a:t>2012</a:t>
                      </a:r>
                      <a:endParaRPr lang="en-US" sz="1600" b="1" dirty="0">
                        <a:latin typeface="+mn-lt"/>
                      </a:endParaRPr>
                    </a:p>
                  </a:txBody>
                  <a:tcPr marL="45720" marR="45720" marT="27432" marB="27432">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b="1" dirty="0">
                        <a:latin typeface="+mn-lt"/>
                      </a:endParaRPr>
                    </a:p>
                  </a:txBody>
                  <a:tcPr marL="45720" marR="45720" marT="27432" marB="27432">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r h="151649">
                <a:tc>
                  <a:txBody>
                    <a:bodyPr/>
                    <a:lstStyle/>
                    <a:p>
                      <a:r>
                        <a:rPr lang="en-US" sz="1600" b="1" dirty="0" smtClean="0">
                          <a:latin typeface="+mn-lt"/>
                          <a:cs typeface="Arial" panose="020B0604020202020204" pitchFamily="34" charset="0"/>
                        </a:rPr>
                        <a:t>Females</a:t>
                      </a:r>
                      <a:endParaRPr lang="en-US" sz="1600" dirty="0">
                        <a:latin typeface="+mn-lt"/>
                      </a:endParaRPr>
                    </a:p>
                  </a:txBody>
                  <a:tcPr marL="45720" marR="4572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latin typeface="+mn-lt"/>
                        </a:rPr>
                        <a:t>86.4%</a:t>
                      </a:r>
                      <a:endParaRPr lang="en-US" sz="1600" dirty="0">
                        <a:latin typeface="+mn-lt"/>
                      </a:endParaRPr>
                    </a:p>
                  </a:txBody>
                  <a:tcPr marL="45720" marR="4572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latin typeface="+mn-lt"/>
                        </a:rPr>
                        <a:t>74.2%</a:t>
                      </a:r>
                      <a:endParaRPr lang="en-US" sz="1600" dirty="0">
                        <a:latin typeface="+mn-lt"/>
                      </a:endParaRPr>
                    </a:p>
                  </a:txBody>
                  <a:tcPr marL="45720" marR="4572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latin typeface="Wingdings 3" pitchFamily="18" charset="2"/>
                        </a:rPr>
                        <a:t>q</a:t>
                      </a:r>
                      <a:endParaRPr lang="en-US" sz="1200" dirty="0" smtClean="0">
                        <a:latin typeface="Wingdings 3" pitchFamily="18" charset="2"/>
                        <a:cs typeface="Arial" panose="020B0604020202020204" pitchFamily="34" charset="0"/>
                      </a:endParaRPr>
                    </a:p>
                  </a:txBody>
                  <a:tcPr marL="45720" marR="4572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r h="151649">
                <a:tc>
                  <a:txBody>
                    <a:bodyPr/>
                    <a:lstStyle/>
                    <a:p>
                      <a:r>
                        <a:rPr lang="en-US" sz="1600" b="1" dirty="0" smtClean="0">
                          <a:latin typeface="+mn-lt"/>
                          <a:cs typeface="Arial" panose="020B0604020202020204" pitchFamily="34" charset="0"/>
                        </a:rPr>
                        <a:t>Males</a:t>
                      </a:r>
                      <a:endParaRPr lang="en-US" sz="1600" dirty="0">
                        <a:latin typeface="+mn-lt"/>
                      </a:endParaRPr>
                    </a:p>
                  </a:txBody>
                  <a:tcPr marL="45720" marR="4572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latin typeface="+mn-lt"/>
                        </a:rPr>
                        <a:t>13.6%</a:t>
                      </a:r>
                      <a:endParaRPr lang="en-US" sz="1600" dirty="0">
                        <a:latin typeface="+mn-lt"/>
                      </a:endParaRPr>
                    </a:p>
                  </a:txBody>
                  <a:tcPr marL="45720" marR="4572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latin typeface="+mn-lt"/>
                        </a:rPr>
                        <a:t>25.8%</a:t>
                      </a:r>
                      <a:endParaRPr lang="en-US" sz="1600" dirty="0">
                        <a:latin typeface="+mn-lt"/>
                      </a:endParaRPr>
                    </a:p>
                  </a:txBody>
                  <a:tcPr marL="45720" marR="4572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B050"/>
                          </a:solidFill>
                          <a:latin typeface="Wingdings 3" pitchFamily="18" charset="2"/>
                        </a:rPr>
                        <a:t>p</a:t>
                      </a:r>
                      <a:endParaRPr lang="en-US" sz="1200" dirty="0" smtClean="0">
                        <a:latin typeface="Wingdings 3" pitchFamily="18" charset="2"/>
                        <a:cs typeface="Arial" panose="020B0604020202020204" pitchFamily="34" charset="0"/>
                      </a:endParaRPr>
                    </a:p>
                  </a:txBody>
                  <a:tcPr marL="45720" marR="4572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6" name="Group 5"/>
          <p:cNvGrpSpPr/>
          <p:nvPr/>
        </p:nvGrpSpPr>
        <p:grpSpPr>
          <a:xfrm>
            <a:off x="228771" y="4894425"/>
            <a:ext cx="1655180" cy="1019875"/>
            <a:chOff x="5562600" y="2239010"/>
            <a:chExt cx="2145834" cy="1229712"/>
          </a:xfrm>
        </p:grpSpPr>
        <p:pic>
          <p:nvPicPr>
            <p:cNvPr id="7" name="Picture 6" descr="US map.jpg"/>
            <p:cNvPicPr>
              <a:picLocks noChangeAspect="1"/>
            </p:cNvPicPr>
            <p:nvPr/>
          </p:nvPicPr>
          <p:blipFill>
            <a:blip r:embed="rId7" cstate="print">
              <a:clrChange>
                <a:clrFrom>
                  <a:srgbClr val="FFFFFF"/>
                </a:clrFrom>
                <a:clrTo>
                  <a:srgbClr val="FFFFFF">
                    <a:alpha val="0"/>
                  </a:srgbClr>
                </a:clrTo>
              </a:clrChange>
              <a:duotone>
                <a:schemeClr val="accent4">
                  <a:shade val="45000"/>
                  <a:satMod val="135000"/>
                </a:schemeClr>
                <a:prstClr val="white"/>
              </a:duotone>
            </a:blip>
            <a:stretch>
              <a:fillRect/>
            </a:stretch>
          </p:blipFill>
          <p:spPr>
            <a:xfrm>
              <a:off x="5562600" y="2543810"/>
              <a:ext cx="2145834" cy="924912"/>
            </a:xfrm>
            <a:prstGeom prst="rect">
              <a:avLst/>
            </a:prstGeom>
          </p:spPr>
        </p:pic>
        <p:pic>
          <p:nvPicPr>
            <p:cNvPr id="8" name="Picture 7" descr="Female_black.png"/>
            <p:cNvPicPr>
              <a:picLocks noChangeAspect="1"/>
            </p:cNvPicPr>
            <p:nvPr/>
          </p:nvPicPr>
          <p:blipFill>
            <a:blip r:embed="rId8" cstate="print">
              <a:duotone>
                <a:prstClr val="black"/>
                <a:schemeClr val="tx2">
                  <a:tint val="45000"/>
                  <a:satMod val="400000"/>
                </a:schemeClr>
              </a:duotone>
              <a:lum bright="62000"/>
            </a:blip>
            <a:stretch>
              <a:fillRect/>
            </a:stretch>
          </p:blipFill>
          <p:spPr>
            <a:xfrm>
              <a:off x="6505353" y="2461205"/>
              <a:ext cx="257375" cy="566224"/>
            </a:xfrm>
            <a:prstGeom prst="rect">
              <a:avLst/>
            </a:prstGeom>
          </p:spPr>
        </p:pic>
        <p:pic>
          <p:nvPicPr>
            <p:cNvPr id="9" name="Picture 8" descr="Male_black.png"/>
            <p:cNvPicPr>
              <a:picLocks noChangeAspect="1"/>
            </p:cNvPicPr>
            <p:nvPr/>
          </p:nvPicPr>
          <p:blipFill>
            <a:blip r:embed="rId9" cstate="print">
              <a:duotone>
                <a:prstClr val="black"/>
                <a:schemeClr val="tx2">
                  <a:tint val="45000"/>
                  <a:satMod val="400000"/>
                </a:schemeClr>
              </a:duotone>
              <a:lum bright="62000"/>
              <a:extLst>
                <a:ext uri="{28A0092B-C50C-407E-A947-70E740481C1C}">
                  <a14:useLocalDpi xmlns:a14="http://schemas.microsoft.com/office/drawing/2010/main"/>
                </a:ext>
              </a:extLst>
            </a:blip>
            <a:stretch>
              <a:fillRect/>
            </a:stretch>
          </p:blipFill>
          <p:spPr>
            <a:xfrm>
              <a:off x="6781800" y="2315210"/>
              <a:ext cx="224864" cy="568933"/>
            </a:xfrm>
            <a:prstGeom prst="rect">
              <a:avLst/>
            </a:prstGeom>
          </p:spPr>
        </p:pic>
        <p:pic>
          <p:nvPicPr>
            <p:cNvPr id="10" name="Picture 9" descr="Female_black.png"/>
            <p:cNvPicPr>
              <a:picLocks noChangeAspect="1"/>
            </p:cNvPicPr>
            <p:nvPr/>
          </p:nvPicPr>
          <p:blipFill>
            <a:blip r:embed="rId8" cstate="print">
              <a:duotone>
                <a:prstClr val="black"/>
                <a:schemeClr val="tx2">
                  <a:tint val="45000"/>
                  <a:satMod val="400000"/>
                </a:schemeClr>
              </a:duotone>
              <a:lum bright="62000"/>
            </a:blip>
            <a:stretch>
              <a:fillRect/>
            </a:stretch>
          </p:blipFill>
          <p:spPr>
            <a:xfrm>
              <a:off x="5895753" y="2385005"/>
              <a:ext cx="257375" cy="566224"/>
            </a:xfrm>
            <a:prstGeom prst="rect">
              <a:avLst/>
            </a:prstGeom>
          </p:spPr>
        </p:pic>
        <p:pic>
          <p:nvPicPr>
            <p:cNvPr id="11" name="Picture 10" descr="Male_black.png"/>
            <p:cNvPicPr>
              <a:picLocks noChangeAspect="1"/>
            </p:cNvPicPr>
            <p:nvPr/>
          </p:nvPicPr>
          <p:blipFill>
            <a:blip r:embed="rId9" cstate="print">
              <a:duotone>
                <a:prstClr val="black"/>
                <a:schemeClr val="tx2">
                  <a:tint val="45000"/>
                  <a:satMod val="400000"/>
                </a:schemeClr>
              </a:duotone>
              <a:lum bright="62000"/>
              <a:extLst>
                <a:ext uri="{28A0092B-C50C-407E-A947-70E740481C1C}">
                  <a14:useLocalDpi xmlns:a14="http://schemas.microsoft.com/office/drawing/2010/main"/>
                </a:ext>
              </a:extLst>
            </a:blip>
            <a:stretch>
              <a:fillRect/>
            </a:stretch>
          </p:blipFill>
          <p:spPr>
            <a:xfrm>
              <a:off x="6172200" y="2239010"/>
              <a:ext cx="224864" cy="568933"/>
            </a:xfrm>
            <a:prstGeom prst="rect">
              <a:avLst/>
            </a:prstGeom>
          </p:spPr>
        </p:pic>
        <p:pic>
          <p:nvPicPr>
            <p:cNvPr id="12" name="Picture 11" descr="Female_black.png"/>
            <p:cNvPicPr>
              <a:picLocks noChangeAspect="1"/>
            </p:cNvPicPr>
            <p:nvPr/>
          </p:nvPicPr>
          <p:blipFill>
            <a:blip r:embed="rId8" cstate="print">
              <a:duotone>
                <a:prstClr val="black"/>
                <a:schemeClr val="tx2">
                  <a:tint val="45000"/>
                  <a:satMod val="400000"/>
                </a:schemeClr>
              </a:duotone>
              <a:lum/>
            </a:blip>
            <a:stretch>
              <a:fillRect/>
            </a:stretch>
          </p:blipFill>
          <p:spPr>
            <a:xfrm>
              <a:off x="6248400" y="2391410"/>
              <a:ext cx="257375" cy="566224"/>
            </a:xfrm>
            <a:prstGeom prst="rect">
              <a:avLst/>
            </a:prstGeom>
          </p:spPr>
        </p:pic>
        <p:pic>
          <p:nvPicPr>
            <p:cNvPr id="13" name="Picture 12" descr="Male_black.png"/>
            <p:cNvPicPr>
              <a:picLocks noChangeAspect="1"/>
            </p:cNvPicPr>
            <p:nvPr/>
          </p:nvPicPr>
          <p:blipFill>
            <a:blip r:embed="rId9" cstate="print">
              <a:duotone>
                <a:prstClr val="black"/>
                <a:schemeClr val="tx2">
                  <a:tint val="45000"/>
                  <a:satMod val="400000"/>
                </a:schemeClr>
              </a:duotone>
              <a:lum/>
              <a:extLst>
                <a:ext uri="{28A0092B-C50C-407E-A947-70E740481C1C}">
                  <a14:useLocalDpi xmlns:a14="http://schemas.microsoft.com/office/drawing/2010/main"/>
                </a:ext>
              </a:extLst>
            </a:blip>
            <a:stretch>
              <a:fillRect/>
            </a:stretch>
          </p:blipFill>
          <p:spPr>
            <a:xfrm>
              <a:off x="5791200" y="2467610"/>
              <a:ext cx="224864" cy="568933"/>
            </a:xfrm>
            <a:prstGeom prst="rect">
              <a:avLst/>
            </a:prstGeom>
          </p:spPr>
        </p:pic>
        <p:pic>
          <p:nvPicPr>
            <p:cNvPr id="14" name="Picture 13" descr="Female_black.png"/>
            <p:cNvPicPr>
              <a:picLocks noChangeAspect="1"/>
            </p:cNvPicPr>
            <p:nvPr/>
          </p:nvPicPr>
          <p:blipFill>
            <a:blip r:embed="rId8" cstate="print">
              <a:duotone>
                <a:prstClr val="black"/>
                <a:schemeClr val="tx2">
                  <a:tint val="45000"/>
                  <a:satMod val="400000"/>
                </a:schemeClr>
              </a:duotone>
              <a:lum/>
            </a:blip>
            <a:stretch>
              <a:fillRect/>
            </a:stretch>
          </p:blipFill>
          <p:spPr>
            <a:xfrm>
              <a:off x="6705600" y="2391410"/>
              <a:ext cx="257375" cy="566224"/>
            </a:xfrm>
            <a:prstGeom prst="rect">
              <a:avLst/>
            </a:prstGeom>
          </p:spPr>
        </p:pic>
        <p:pic>
          <p:nvPicPr>
            <p:cNvPr id="15" name="Picture 14" descr="Male_black.png"/>
            <p:cNvPicPr>
              <a:picLocks noChangeAspect="1"/>
            </p:cNvPicPr>
            <p:nvPr/>
          </p:nvPicPr>
          <p:blipFill>
            <a:blip r:embed="rId9" cstate="print">
              <a:duotone>
                <a:prstClr val="black"/>
                <a:schemeClr val="tx2">
                  <a:tint val="45000"/>
                  <a:satMod val="400000"/>
                </a:schemeClr>
              </a:duotone>
              <a:lum/>
              <a:extLst>
                <a:ext uri="{28A0092B-C50C-407E-A947-70E740481C1C}">
                  <a14:useLocalDpi xmlns:a14="http://schemas.microsoft.com/office/drawing/2010/main"/>
                </a:ext>
              </a:extLst>
            </a:blip>
            <a:stretch>
              <a:fillRect/>
            </a:stretch>
          </p:blipFill>
          <p:spPr>
            <a:xfrm>
              <a:off x="6477000" y="2543810"/>
              <a:ext cx="224864" cy="568933"/>
            </a:xfrm>
            <a:prstGeom prst="rect">
              <a:avLst/>
            </a:prstGeom>
          </p:spPr>
        </p:pic>
        <p:pic>
          <p:nvPicPr>
            <p:cNvPr id="16" name="Picture 15" descr="Female_black.png"/>
            <p:cNvPicPr>
              <a:picLocks noChangeAspect="1"/>
            </p:cNvPicPr>
            <p:nvPr/>
          </p:nvPicPr>
          <p:blipFill>
            <a:blip r:embed="rId8" cstate="print">
              <a:duotone>
                <a:prstClr val="black"/>
                <a:schemeClr val="tx2">
                  <a:tint val="45000"/>
                  <a:satMod val="400000"/>
                </a:schemeClr>
              </a:duotone>
              <a:lum bright="100000"/>
            </a:blip>
            <a:stretch>
              <a:fillRect/>
            </a:stretch>
          </p:blipFill>
          <p:spPr>
            <a:xfrm>
              <a:off x="6372025" y="2620010"/>
              <a:ext cx="257375" cy="566224"/>
            </a:xfrm>
            <a:prstGeom prst="rect">
              <a:avLst/>
            </a:prstGeom>
          </p:spPr>
        </p:pic>
        <p:pic>
          <p:nvPicPr>
            <p:cNvPr id="17" name="Picture 16" descr="Male_black.png"/>
            <p:cNvPicPr>
              <a:picLocks noChangeAspect="1"/>
            </p:cNvPicPr>
            <p:nvPr/>
          </p:nvPicPr>
          <p:blipFill>
            <a:blip r:embed="rId9" cstate="print">
              <a:duotone>
                <a:prstClr val="black"/>
                <a:schemeClr val="tx2">
                  <a:tint val="45000"/>
                  <a:satMod val="400000"/>
                </a:schemeClr>
              </a:duotone>
              <a:lum bright="100000"/>
              <a:extLst>
                <a:ext uri="{28A0092B-C50C-407E-A947-70E740481C1C}">
                  <a14:useLocalDpi xmlns:a14="http://schemas.microsoft.com/office/drawing/2010/main"/>
                </a:ext>
              </a:extLst>
            </a:blip>
            <a:stretch>
              <a:fillRect/>
            </a:stretch>
          </p:blipFill>
          <p:spPr>
            <a:xfrm>
              <a:off x="6023536" y="2508277"/>
              <a:ext cx="224864" cy="568933"/>
            </a:xfrm>
            <a:prstGeom prst="rect">
              <a:avLst/>
            </a:prstGeom>
          </p:spPr>
        </p:pic>
        <p:pic>
          <p:nvPicPr>
            <p:cNvPr id="18" name="Picture 17" descr="Female_black.png"/>
            <p:cNvPicPr>
              <a:picLocks noChangeAspect="1"/>
            </p:cNvPicPr>
            <p:nvPr/>
          </p:nvPicPr>
          <p:blipFill>
            <a:blip r:embed="rId8" cstate="print">
              <a:duotone>
                <a:prstClr val="black"/>
                <a:schemeClr val="tx2">
                  <a:tint val="45000"/>
                  <a:satMod val="400000"/>
                </a:schemeClr>
              </a:duotone>
              <a:lum/>
            </a:blip>
            <a:stretch>
              <a:fillRect/>
            </a:stretch>
          </p:blipFill>
          <p:spPr>
            <a:xfrm>
              <a:off x="6905425" y="2434786"/>
              <a:ext cx="257375" cy="566224"/>
            </a:xfrm>
            <a:prstGeom prst="rect">
              <a:avLst/>
            </a:prstGeom>
          </p:spPr>
        </p:pic>
        <p:pic>
          <p:nvPicPr>
            <p:cNvPr id="19" name="Picture 18" descr="Female_black.png"/>
            <p:cNvPicPr>
              <a:picLocks noChangeAspect="1"/>
            </p:cNvPicPr>
            <p:nvPr/>
          </p:nvPicPr>
          <p:blipFill>
            <a:blip r:embed="rId8" cstate="print">
              <a:duotone>
                <a:prstClr val="black"/>
                <a:schemeClr val="tx2">
                  <a:tint val="45000"/>
                  <a:satMod val="400000"/>
                </a:schemeClr>
              </a:duotone>
              <a:lum/>
            </a:blip>
            <a:stretch>
              <a:fillRect/>
            </a:stretch>
          </p:blipFill>
          <p:spPr>
            <a:xfrm>
              <a:off x="7134025" y="2467610"/>
              <a:ext cx="257375" cy="566224"/>
            </a:xfrm>
            <a:prstGeom prst="rect">
              <a:avLst/>
            </a:prstGeom>
          </p:spPr>
        </p:pic>
        <p:pic>
          <p:nvPicPr>
            <p:cNvPr id="20" name="Picture 19" descr="Female_black.png"/>
            <p:cNvPicPr>
              <a:picLocks noChangeAspect="1"/>
            </p:cNvPicPr>
            <p:nvPr/>
          </p:nvPicPr>
          <p:blipFill>
            <a:blip r:embed="rId8" cstate="print">
              <a:duotone>
                <a:prstClr val="black"/>
                <a:schemeClr val="tx2">
                  <a:tint val="45000"/>
                  <a:satMod val="400000"/>
                </a:schemeClr>
              </a:duotone>
              <a:lum bright="100000"/>
            </a:blip>
            <a:stretch>
              <a:fillRect/>
            </a:stretch>
          </p:blipFill>
          <p:spPr>
            <a:xfrm>
              <a:off x="6829225" y="2510986"/>
              <a:ext cx="257375" cy="566224"/>
            </a:xfrm>
            <a:prstGeom prst="rect">
              <a:avLst/>
            </a:prstGeom>
          </p:spPr>
        </p:pic>
      </p:grpSp>
      <p:sp>
        <p:nvSpPr>
          <p:cNvPr id="98" name="TextBox 97"/>
          <p:cNvSpPr txBox="1"/>
          <p:nvPr/>
        </p:nvSpPr>
        <p:spPr>
          <a:xfrm>
            <a:off x="5313877" y="1580607"/>
            <a:ext cx="3677723" cy="4814138"/>
          </a:xfrm>
          <a:prstGeom prst="rect">
            <a:avLst/>
          </a:prstGeom>
          <a:noFill/>
        </p:spPr>
        <p:txBody>
          <a:bodyPr wrap="square" rtlCol="0">
            <a:spAutoFit/>
          </a:bodyPr>
          <a:lstStyle/>
          <a:p>
            <a:pPr defTabSz="952073" eaLnBrk="1" fontAlgn="auto" hangingPunct="1">
              <a:lnSpc>
                <a:spcPts val="1920"/>
              </a:lnSpc>
              <a:spcBef>
                <a:spcPts val="0"/>
              </a:spcBef>
              <a:spcAft>
                <a:spcPts val="0"/>
              </a:spcAft>
              <a:defRPr/>
            </a:pPr>
            <a:r>
              <a:rPr lang="en-US" sz="1400" dirty="0" smtClean="0">
                <a:latin typeface="+mn-lt"/>
              </a:rPr>
              <a:t>The salesforce is </a:t>
            </a:r>
            <a:r>
              <a:rPr lang="en-US" sz="1400" b="1" dirty="0" smtClean="0">
                <a:latin typeface="+mn-lt"/>
              </a:rPr>
              <a:t>diverse across </a:t>
            </a:r>
            <a:br>
              <a:rPr lang="en-US" sz="1400" b="1" dirty="0" smtClean="0">
                <a:latin typeface="+mn-lt"/>
              </a:rPr>
            </a:br>
            <a:r>
              <a:rPr lang="en-US" sz="1400" b="1" dirty="0" smtClean="0">
                <a:latin typeface="+mn-lt"/>
              </a:rPr>
              <a:t>age groups</a:t>
            </a:r>
            <a:r>
              <a:rPr lang="en-US" sz="1400" dirty="0" smtClean="0">
                <a:latin typeface="+mn-lt"/>
              </a:rPr>
              <a:t> (including Millennials)</a:t>
            </a:r>
          </a:p>
          <a:p>
            <a:endParaRPr lang="en-US" sz="1600" dirty="0" smtClean="0">
              <a:latin typeface="+mn-lt"/>
            </a:endParaRPr>
          </a:p>
          <a:p>
            <a:endParaRPr lang="en-US" sz="1600" dirty="0" smtClean="0">
              <a:latin typeface="+mn-lt"/>
            </a:endParaRPr>
          </a:p>
          <a:p>
            <a:endParaRPr lang="en-US" sz="1600" dirty="0" smtClean="0">
              <a:latin typeface="+mn-lt"/>
            </a:endParaRPr>
          </a:p>
          <a:p>
            <a:endParaRPr lang="en-US" sz="1600" dirty="0" smtClean="0">
              <a:latin typeface="+mn-lt"/>
            </a:endParaRPr>
          </a:p>
          <a:p>
            <a:endParaRPr lang="en-US" sz="1600" dirty="0" smtClean="0">
              <a:latin typeface="+mn-lt"/>
            </a:endParaRPr>
          </a:p>
          <a:p>
            <a:endParaRPr lang="en-US" sz="1600" dirty="0" smtClean="0">
              <a:latin typeface="+mn-lt"/>
            </a:endParaRPr>
          </a:p>
          <a:p>
            <a:pPr>
              <a:lnSpc>
                <a:spcPts val="1920"/>
              </a:lnSpc>
              <a:spcBef>
                <a:spcPts val="600"/>
              </a:spcBef>
            </a:pPr>
            <a:r>
              <a:rPr lang="en-US" sz="1400" dirty="0" smtClean="0">
                <a:latin typeface="+mn-lt"/>
                <a:cs typeface="Arial"/>
              </a:rPr>
              <a:t>Most </a:t>
            </a:r>
            <a:r>
              <a:rPr lang="en-US" sz="1400" dirty="0" smtClean="0">
                <a:latin typeface="+mn-lt"/>
              </a:rPr>
              <a:t>independent </a:t>
            </a:r>
            <a:br>
              <a:rPr lang="en-US" sz="1400" dirty="0" smtClean="0">
                <a:latin typeface="+mn-lt"/>
              </a:rPr>
            </a:br>
            <a:r>
              <a:rPr lang="en-US" sz="1400" dirty="0" smtClean="0">
                <a:latin typeface="+mn-lt"/>
              </a:rPr>
              <a:t>sales representatives</a:t>
            </a:r>
            <a:r>
              <a:rPr lang="en-US" sz="1400" dirty="0" smtClean="0">
                <a:latin typeface="+mn-lt"/>
                <a:cs typeface="Arial"/>
              </a:rPr>
              <a:t> </a:t>
            </a:r>
            <a:br>
              <a:rPr lang="en-US" sz="1400" dirty="0" smtClean="0">
                <a:latin typeface="+mn-lt"/>
                <a:cs typeface="Arial"/>
              </a:rPr>
            </a:br>
            <a:r>
              <a:rPr lang="en-US" sz="1400" dirty="0" smtClean="0">
                <a:latin typeface="+mn-lt"/>
                <a:cs typeface="Arial"/>
              </a:rPr>
              <a:t>are</a:t>
            </a:r>
            <a:r>
              <a:rPr lang="en-US" sz="1400" dirty="0" smtClean="0">
                <a:solidFill>
                  <a:schemeClr val="accent4"/>
                </a:solidFill>
                <a:latin typeface="+mn-lt"/>
                <a:cs typeface="Arial"/>
              </a:rPr>
              <a:t> </a:t>
            </a:r>
            <a:r>
              <a:rPr lang="en-US" sz="1400" b="1" dirty="0" smtClean="0">
                <a:latin typeface="+mn-lt"/>
                <a:cs typeface="Arial"/>
              </a:rPr>
              <a:t>female</a:t>
            </a:r>
          </a:p>
          <a:p>
            <a:endParaRPr lang="en-US" sz="1600" dirty="0" smtClean="0">
              <a:latin typeface="+mn-lt"/>
              <a:cs typeface="Arial"/>
            </a:endParaRPr>
          </a:p>
          <a:p>
            <a:endParaRPr lang="en-US" sz="1600" dirty="0" smtClean="0">
              <a:latin typeface="+mn-lt"/>
              <a:cs typeface="Arial"/>
            </a:endParaRPr>
          </a:p>
          <a:p>
            <a:pPr marL="852488">
              <a:lnSpc>
                <a:spcPts val="1920"/>
              </a:lnSpc>
            </a:pPr>
            <a:r>
              <a:rPr lang="en-US" sz="1400" dirty="0" smtClean="0">
                <a:latin typeface="+mn-lt"/>
                <a:cs typeface="Arial"/>
              </a:rPr>
              <a:t>About three-quarters </a:t>
            </a:r>
            <a:br>
              <a:rPr lang="en-US" sz="1400" dirty="0" smtClean="0">
                <a:latin typeface="+mn-lt"/>
                <a:cs typeface="Arial"/>
              </a:rPr>
            </a:br>
            <a:r>
              <a:rPr lang="en-US" sz="1400" dirty="0" smtClean="0">
                <a:latin typeface="+mn-lt"/>
                <a:cs typeface="Arial"/>
              </a:rPr>
              <a:t>are </a:t>
            </a:r>
            <a:r>
              <a:rPr lang="en-US" sz="1400" b="1" dirty="0" smtClean="0">
                <a:latin typeface="+mn-lt"/>
                <a:cs typeface="Arial"/>
              </a:rPr>
              <a:t>married</a:t>
            </a:r>
            <a:endParaRPr lang="en-US" sz="1400" b="1" dirty="0" smtClean="0">
              <a:latin typeface="+mn-lt"/>
            </a:endParaRPr>
          </a:p>
          <a:p>
            <a:pPr marL="914400"/>
            <a:endParaRPr lang="en-US" sz="1600" dirty="0" smtClean="0">
              <a:latin typeface="+mn-lt"/>
            </a:endParaRPr>
          </a:p>
          <a:p>
            <a:pPr marL="914400"/>
            <a:endParaRPr lang="en-US" sz="1600" dirty="0" smtClean="0">
              <a:latin typeface="+mn-lt"/>
            </a:endParaRPr>
          </a:p>
          <a:p>
            <a:pPr>
              <a:lnSpc>
                <a:spcPts val="1920"/>
              </a:lnSpc>
            </a:pPr>
            <a:r>
              <a:rPr lang="en-US" sz="1400" dirty="0" smtClean="0">
                <a:latin typeface="+mn-lt"/>
              </a:rPr>
              <a:t>About half </a:t>
            </a:r>
            <a:r>
              <a:rPr lang="en-US" sz="1400" b="1" dirty="0" smtClean="0">
                <a:latin typeface="+mn-lt"/>
              </a:rPr>
              <a:t>have children </a:t>
            </a:r>
            <a:r>
              <a:rPr lang="en-US" sz="1400" b="1" dirty="0" smtClean="0">
                <a:solidFill>
                  <a:schemeClr val="accent2"/>
                </a:solidFill>
                <a:latin typeface="+mn-lt"/>
              </a:rPr>
              <a:t/>
            </a:r>
            <a:br>
              <a:rPr lang="en-US" sz="1400" b="1" dirty="0" smtClean="0">
                <a:solidFill>
                  <a:schemeClr val="accent2"/>
                </a:solidFill>
                <a:latin typeface="+mn-lt"/>
              </a:rPr>
            </a:br>
            <a:r>
              <a:rPr lang="en-US" sz="1400" dirty="0" smtClean="0">
                <a:latin typeface="+mn-lt"/>
              </a:rPr>
              <a:t>under 18 at home</a:t>
            </a:r>
            <a:endParaRPr lang="en-US" sz="1400" dirty="0">
              <a:latin typeface="+mn-lt"/>
            </a:endParaRPr>
          </a:p>
        </p:txBody>
      </p:sp>
      <p:sp>
        <p:nvSpPr>
          <p:cNvPr id="100" name="Rectangle 99"/>
          <p:cNvSpPr/>
          <p:nvPr/>
        </p:nvSpPr>
        <p:spPr>
          <a:xfrm>
            <a:off x="7629577" y="2507716"/>
            <a:ext cx="1317613" cy="523220"/>
          </a:xfrm>
          <a:prstGeom prst="rect">
            <a:avLst/>
          </a:prstGeom>
        </p:spPr>
        <p:txBody>
          <a:bodyPr wrap="none">
            <a:spAutoFit/>
          </a:bodyPr>
          <a:lstStyle/>
          <a:p>
            <a:pPr algn="ctr"/>
            <a:r>
              <a:rPr lang="en-US" sz="1600" b="1" smtClean="0">
                <a:solidFill>
                  <a:schemeClr val="accent1"/>
                </a:solidFill>
              </a:rPr>
              <a:t>46.3</a:t>
            </a:r>
            <a:endParaRPr lang="en-US" sz="1200" dirty="0" smtClean="0">
              <a:solidFill>
                <a:schemeClr val="accent1"/>
              </a:solidFill>
            </a:endParaRPr>
          </a:p>
          <a:p>
            <a:pPr algn="ctr"/>
            <a:r>
              <a:rPr lang="en-US" sz="1200" b="1" dirty="0" smtClean="0"/>
              <a:t>AVERAGE AGE</a:t>
            </a:r>
          </a:p>
        </p:txBody>
      </p:sp>
      <p:graphicFrame>
        <p:nvGraphicFramePr>
          <p:cNvPr id="99" name="Chart 98"/>
          <p:cNvGraphicFramePr/>
          <p:nvPr>
            <p:extLst>
              <p:ext uri="{D42A27DB-BD31-4B8C-83A1-F6EECF244321}">
                <p14:modId xmlns:p14="http://schemas.microsoft.com/office/powerpoint/2010/main" val="2694835638"/>
              </p:ext>
            </p:extLst>
          </p:nvPr>
        </p:nvGraphicFramePr>
        <p:xfrm>
          <a:off x="5460275" y="2155371"/>
          <a:ext cx="2338252" cy="1231773"/>
        </p:xfrm>
        <a:graphic>
          <a:graphicData uri="http://schemas.openxmlformats.org/drawingml/2006/chart">
            <c:chart xmlns:c="http://schemas.openxmlformats.org/drawingml/2006/chart" xmlns:r="http://schemas.openxmlformats.org/officeDocument/2006/relationships" r:id="rId10"/>
          </a:graphicData>
        </a:graphic>
      </p:graphicFrame>
      <p:sp>
        <p:nvSpPr>
          <p:cNvPr id="101" name="Double Bracket 100"/>
          <p:cNvSpPr/>
          <p:nvPr/>
        </p:nvSpPr>
        <p:spPr>
          <a:xfrm>
            <a:off x="7628709" y="2481943"/>
            <a:ext cx="1319348" cy="574766"/>
          </a:xfrm>
          <a:prstGeom prst="bracketPair">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105" name="Group 104"/>
          <p:cNvGrpSpPr/>
          <p:nvPr/>
        </p:nvGrpSpPr>
        <p:grpSpPr>
          <a:xfrm>
            <a:off x="8193652" y="3556987"/>
            <a:ext cx="492668" cy="929159"/>
            <a:chOff x="7570165" y="3582039"/>
            <a:chExt cx="492668" cy="929159"/>
          </a:xfrm>
        </p:grpSpPr>
        <p:sp>
          <p:nvSpPr>
            <p:cNvPr id="97" name="Rectangle 96"/>
            <p:cNvSpPr/>
            <p:nvPr/>
          </p:nvSpPr>
          <p:spPr>
            <a:xfrm>
              <a:off x="7570165" y="4234199"/>
              <a:ext cx="492668" cy="276999"/>
            </a:xfrm>
            <a:prstGeom prst="rect">
              <a:avLst/>
            </a:prstGeom>
          </p:spPr>
          <p:txBody>
            <a:bodyPr wrap="none">
              <a:spAutoFit/>
            </a:bodyPr>
            <a:lstStyle/>
            <a:p>
              <a:pPr algn="ctr"/>
              <a:r>
                <a:rPr lang="en-US" sz="1200" b="1" dirty="0" smtClean="0">
                  <a:solidFill>
                    <a:schemeClr val="accent2"/>
                  </a:solidFill>
                </a:rPr>
                <a:t>26%</a:t>
              </a:r>
              <a:endParaRPr lang="en-US" sz="1200" b="1" dirty="0">
                <a:solidFill>
                  <a:schemeClr val="accent2"/>
                </a:solidFill>
              </a:endParaRPr>
            </a:p>
          </p:txBody>
        </p:sp>
        <p:pic>
          <p:nvPicPr>
            <p:cNvPr id="94" name="Picture 93" descr="man stick figure.png"/>
            <p:cNvPicPr>
              <a:picLocks noChangeAspect="1"/>
            </p:cNvPicPr>
            <p:nvPr/>
          </p:nvPicPr>
          <p:blipFill>
            <a:blip r:embed="rId11" cstate="print">
              <a:duotone>
                <a:schemeClr val="accent2">
                  <a:shade val="45000"/>
                  <a:satMod val="135000"/>
                </a:schemeClr>
                <a:prstClr val="white"/>
              </a:duotone>
            </a:blip>
            <a:stretch>
              <a:fillRect/>
            </a:stretch>
          </p:blipFill>
          <p:spPr>
            <a:xfrm>
              <a:off x="7606872" y="3582039"/>
              <a:ext cx="316222" cy="624759"/>
            </a:xfrm>
            <a:prstGeom prst="rect">
              <a:avLst/>
            </a:prstGeom>
          </p:spPr>
        </p:pic>
      </p:grpSp>
      <p:grpSp>
        <p:nvGrpSpPr>
          <p:cNvPr id="104" name="Group 103"/>
          <p:cNvGrpSpPr/>
          <p:nvPr/>
        </p:nvGrpSpPr>
        <p:grpSpPr>
          <a:xfrm>
            <a:off x="7412815" y="3555276"/>
            <a:ext cx="646669" cy="977036"/>
            <a:chOff x="8246773" y="3580328"/>
            <a:chExt cx="646669" cy="977036"/>
          </a:xfrm>
        </p:grpSpPr>
        <p:sp>
          <p:nvSpPr>
            <p:cNvPr id="96" name="Rectangle 95"/>
            <p:cNvSpPr/>
            <p:nvPr/>
          </p:nvSpPr>
          <p:spPr>
            <a:xfrm>
              <a:off x="8246773" y="4188032"/>
              <a:ext cx="646669" cy="369332"/>
            </a:xfrm>
            <a:prstGeom prst="rect">
              <a:avLst/>
            </a:prstGeom>
          </p:spPr>
          <p:txBody>
            <a:bodyPr wrap="none">
              <a:spAutoFit/>
            </a:bodyPr>
            <a:lstStyle/>
            <a:p>
              <a:pPr algn="ctr"/>
              <a:r>
                <a:rPr lang="en-US" b="1" dirty="0" smtClean="0">
                  <a:solidFill>
                    <a:schemeClr val="accent4"/>
                  </a:solidFill>
                </a:rPr>
                <a:t>74%</a:t>
              </a:r>
              <a:endParaRPr lang="en-US" b="1" dirty="0">
                <a:solidFill>
                  <a:schemeClr val="accent4"/>
                </a:solidFill>
              </a:endParaRPr>
            </a:p>
          </p:txBody>
        </p:sp>
        <p:pic>
          <p:nvPicPr>
            <p:cNvPr id="95" name="Picture 94" descr="woman stick figure.png"/>
            <p:cNvPicPr>
              <a:picLocks noChangeAspect="1"/>
            </p:cNvPicPr>
            <p:nvPr/>
          </p:nvPicPr>
          <p:blipFill>
            <a:blip r:embed="rId12" cstate="print">
              <a:duotone>
                <a:schemeClr val="accent4">
                  <a:shade val="45000"/>
                  <a:satMod val="135000"/>
                </a:schemeClr>
                <a:prstClr val="white"/>
              </a:duotone>
              <a:lum bright="10000" contrast="30000"/>
            </a:blip>
            <a:stretch>
              <a:fillRect/>
            </a:stretch>
          </p:blipFill>
          <p:spPr>
            <a:xfrm>
              <a:off x="8372590" y="3580328"/>
              <a:ext cx="287413" cy="626470"/>
            </a:xfrm>
            <a:prstGeom prst="rect">
              <a:avLst/>
            </a:prstGeom>
          </p:spPr>
        </p:pic>
      </p:grpSp>
      <p:sp>
        <p:nvSpPr>
          <p:cNvPr id="76" name="TextBox 75"/>
          <p:cNvSpPr txBox="1"/>
          <p:nvPr/>
        </p:nvSpPr>
        <p:spPr>
          <a:xfrm>
            <a:off x="5338647" y="5026060"/>
            <a:ext cx="894727" cy="400110"/>
          </a:xfrm>
          <a:prstGeom prst="rect">
            <a:avLst/>
          </a:prstGeom>
          <a:noFill/>
        </p:spPr>
        <p:txBody>
          <a:bodyPr wrap="square" rtlCol="0">
            <a:spAutoFit/>
          </a:bodyPr>
          <a:lstStyle/>
          <a:p>
            <a:pPr algn="ctr"/>
            <a:r>
              <a:rPr lang="en-US" sz="2000" b="1" smtClean="0">
                <a:solidFill>
                  <a:schemeClr val="accent3"/>
                </a:solidFill>
              </a:rPr>
              <a:t>3</a:t>
            </a:r>
            <a:r>
              <a:rPr lang="en-US" sz="900" b="1" smtClean="0">
                <a:solidFill>
                  <a:schemeClr val="accent3"/>
                </a:solidFill>
              </a:rPr>
              <a:t> </a:t>
            </a:r>
            <a:r>
              <a:rPr lang="en-US" sz="1600" smtClean="0">
                <a:solidFill>
                  <a:schemeClr val="accent3"/>
                </a:solidFill>
              </a:rPr>
              <a:t>in</a:t>
            </a:r>
            <a:r>
              <a:rPr lang="en-US" sz="900" smtClean="0">
                <a:solidFill>
                  <a:schemeClr val="accent3"/>
                </a:solidFill>
              </a:rPr>
              <a:t> </a:t>
            </a:r>
            <a:r>
              <a:rPr lang="en-US" sz="2000" b="1" smtClean="0">
                <a:solidFill>
                  <a:schemeClr val="accent3"/>
                </a:solidFill>
              </a:rPr>
              <a:t>4</a:t>
            </a:r>
            <a:endParaRPr lang="en-US" b="1" dirty="0">
              <a:solidFill>
                <a:schemeClr val="accent3"/>
              </a:solidFill>
            </a:endParaRPr>
          </a:p>
        </p:txBody>
      </p:sp>
      <p:sp>
        <p:nvSpPr>
          <p:cNvPr id="106" name="TextBox 105"/>
          <p:cNvSpPr txBox="1"/>
          <p:nvPr/>
        </p:nvSpPr>
        <p:spPr>
          <a:xfrm>
            <a:off x="8023256" y="6057210"/>
            <a:ext cx="894727" cy="400110"/>
          </a:xfrm>
          <a:prstGeom prst="rect">
            <a:avLst/>
          </a:prstGeom>
          <a:noFill/>
        </p:spPr>
        <p:txBody>
          <a:bodyPr wrap="square" rtlCol="0">
            <a:spAutoFit/>
          </a:bodyPr>
          <a:lstStyle/>
          <a:p>
            <a:pPr algn="ctr"/>
            <a:r>
              <a:rPr lang="en-US" sz="2000" b="1" dirty="0" smtClean="0">
                <a:solidFill>
                  <a:schemeClr val="accent5"/>
                </a:solidFill>
              </a:rPr>
              <a:t>1</a:t>
            </a:r>
            <a:r>
              <a:rPr lang="en-US" sz="900" b="1" dirty="0" smtClean="0">
                <a:solidFill>
                  <a:schemeClr val="accent5"/>
                </a:solidFill>
              </a:rPr>
              <a:t> </a:t>
            </a:r>
            <a:r>
              <a:rPr lang="en-US" sz="1600" dirty="0" smtClean="0">
                <a:solidFill>
                  <a:schemeClr val="accent5"/>
                </a:solidFill>
              </a:rPr>
              <a:t>in</a:t>
            </a:r>
            <a:r>
              <a:rPr lang="en-US" sz="900" dirty="0" smtClean="0">
                <a:solidFill>
                  <a:schemeClr val="accent5"/>
                </a:solidFill>
              </a:rPr>
              <a:t> </a:t>
            </a:r>
            <a:r>
              <a:rPr lang="en-US" sz="2000" b="1" dirty="0" smtClean="0">
                <a:solidFill>
                  <a:schemeClr val="accent5"/>
                </a:solidFill>
              </a:rPr>
              <a:t>2</a:t>
            </a:r>
            <a:endParaRPr lang="en-US" sz="2000" b="1" dirty="0">
              <a:solidFill>
                <a:schemeClr val="accent5"/>
              </a:solidFill>
            </a:endParaRPr>
          </a:p>
        </p:txBody>
      </p:sp>
      <p:sp>
        <p:nvSpPr>
          <p:cNvPr id="38" name="TextBox 37"/>
          <p:cNvSpPr txBox="1"/>
          <p:nvPr/>
        </p:nvSpPr>
        <p:spPr>
          <a:xfrm>
            <a:off x="171489" y="1271432"/>
            <a:ext cx="4778948" cy="553998"/>
          </a:xfrm>
          <a:prstGeom prst="rect">
            <a:avLst/>
          </a:prstGeom>
          <a:noFill/>
        </p:spPr>
        <p:txBody>
          <a:bodyPr wrap="square" rtlCol="0">
            <a:spAutoFit/>
          </a:bodyPr>
          <a:lstStyle/>
          <a:p>
            <a:r>
              <a:rPr lang="en-US" sz="1600" b="1" dirty="0" smtClean="0">
                <a:cs typeface="Arial" pitchFamily="34" charset="0"/>
              </a:rPr>
              <a:t>Number of People Involved in Direct Selling</a:t>
            </a:r>
            <a:r>
              <a:rPr lang="en-US" sz="1400" dirty="0" smtClean="0">
                <a:cs typeface="Arial" pitchFamily="34" charset="0"/>
              </a:rPr>
              <a:t> </a:t>
            </a:r>
          </a:p>
          <a:p>
            <a:r>
              <a:rPr lang="en-US" sz="1400" dirty="0" smtClean="0">
                <a:cs typeface="Arial" pitchFamily="34" charset="0"/>
              </a:rPr>
              <a:t>(in millions)</a:t>
            </a:r>
          </a:p>
        </p:txBody>
      </p:sp>
      <p:sp>
        <p:nvSpPr>
          <p:cNvPr id="40" name="Rectangle 39"/>
          <p:cNvSpPr/>
          <p:nvPr/>
        </p:nvSpPr>
        <p:spPr>
          <a:xfrm>
            <a:off x="5389225" y="3311320"/>
            <a:ext cx="3841496" cy="215444"/>
          </a:xfrm>
          <a:prstGeom prst="rect">
            <a:avLst/>
          </a:prstGeom>
        </p:spPr>
        <p:txBody>
          <a:bodyPr wrap="square">
            <a:spAutoFit/>
          </a:bodyPr>
          <a:lstStyle/>
          <a:p>
            <a:pPr marL="0" lvl="1"/>
            <a:r>
              <a:rPr lang="en-US" sz="800" dirty="0" smtClean="0">
                <a:latin typeface="Arial" pitchFamily="34" charset="0"/>
              </a:rPr>
              <a:t>Note: Totals may not sum to 100% due to rounding</a:t>
            </a:r>
            <a:endParaRPr lang="en-US" sz="800" dirty="0">
              <a:latin typeface="Arial" pitchFamily="34" charset="0"/>
            </a:endParaRPr>
          </a:p>
        </p:txBody>
      </p:sp>
    </p:spTree>
    <p:extLst>
      <p:ext uri="{BB962C8B-B14F-4D97-AF65-F5344CB8AC3E}">
        <p14:creationId xmlns:p14="http://schemas.microsoft.com/office/powerpoint/2010/main" val="1787495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People involved in direct </a:t>
            </a:r>
            <a:r>
              <a:rPr lang="en-US" dirty="0" smtClean="0"/>
              <a:t>selling are widely dispersed across every state in the U.S. </a:t>
            </a:r>
            <a:endParaRPr lang="en-US" dirty="0"/>
          </a:p>
        </p:txBody>
      </p:sp>
      <p:sp>
        <p:nvSpPr>
          <p:cNvPr id="15" name="Slide Number Placeholder 14"/>
          <p:cNvSpPr>
            <a:spLocks noGrp="1"/>
          </p:cNvSpPr>
          <p:nvPr>
            <p:ph type="sldNum" sz="quarter" idx="10"/>
          </p:nvPr>
        </p:nvSpPr>
        <p:spPr/>
        <p:txBody>
          <a:bodyPr/>
          <a:lstStyle/>
          <a:p>
            <a:pPr>
              <a:defRPr/>
            </a:pPr>
            <a:r>
              <a:rPr lang="en-US" dirty="0" smtClean="0"/>
              <a:t>Page  ●  </a:t>
            </a:r>
            <a:fld id="{7ABB4967-DEA4-4DB6-A661-AF6B5ACA8B7E}" type="slidenum">
              <a:rPr lang="en-US" smtClean="0"/>
              <a:pPr>
                <a:defRPr/>
              </a:pPr>
              <a:t>12</a:t>
            </a:fld>
            <a:endParaRPr lang="en-US" dirty="0"/>
          </a:p>
        </p:txBody>
      </p:sp>
      <p:sp>
        <p:nvSpPr>
          <p:cNvPr id="3" name="TextBox 2"/>
          <p:cNvSpPr txBox="1"/>
          <p:nvPr/>
        </p:nvSpPr>
        <p:spPr>
          <a:xfrm>
            <a:off x="263965" y="1477551"/>
            <a:ext cx="8101101" cy="400110"/>
          </a:xfrm>
          <a:prstGeom prst="rect">
            <a:avLst/>
          </a:prstGeom>
          <a:noFill/>
        </p:spPr>
        <p:txBody>
          <a:bodyPr wrap="square" rtlCol="0">
            <a:spAutoFit/>
          </a:bodyPr>
          <a:lstStyle/>
          <a:p>
            <a:pPr indent="0">
              <a:buFont typeface="Arial"/>
              <a:buNone/>
            </a:pPr>
            <a:r>
              <a:rPr lang="en-US" sz="2000" b="1"/>
              <a:t>California, Texas and Florida lead in the U.S.</a:t>
            </a:r>
            <a:endParaRPr lang="en-US" sz="2000" b="1" dirty="0"/>
          </a:p>
        </p:txBody>
      </p:sp>
      <p:pic>
        <p:nvPicPr>
          <p:cNvPr id="33" name="Picture 32" descr="Direct Selling Association - People Involve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9584" y="1979261"/>
            <a:ext cx="5384035" cy="4287418"/>
          </a:xfrm>
          <a:prstGeom prst="rect">
            <a:avLst/>
          </a:prstGeom>
        </p:spPr>
      </p:pic>
    </p:spTree>
    <p:extLst>
      <p:ext uri="{BB962C8B-B14F-4D97-AF65-F5344CB8AC3E}">
        <p14:creationId xmlns:p14="http://schemas.microsoft.com/office/powerpoint/2010/main" val="32901677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Motivating Direct Sellers</a:t>
            </a:r>
            <a:endParaRPr lang="en-US" dirty="0"/>
          </a:p>
        </p:txBody>
      </p:sp>
      <p:sp>
        <p:nvSpPr>
          <p:cNvPr id="3" name="Content Placeholder 2"/>
          <p:cNvSpPr>
            <a:spLocks noGrp="1"/>
          </p:cNvSpPr>
          <p:nvPr>
            <p:ph type="subTitle" idx="1"/>
          </p:nvPr>
        </p:nvSpPr>
        <p:spPr/>
        <p:txBody>
          <a:bodyPr>
            <a:normAutofit/>
          </a:bodyPr>
          <a:lstStyle/>
          <a:p>
            <a:r>
              <a:rPr lang="en-US" sz="3600" b="1" dirty="0"/>
              <a:t> </a:t>
            </a:r>
            <a:r>
              <a:rPr lang="en-US" sz="3600" b="1" dirty="0" smtClean="0"/>
              <a:t>Strengths of the Industry</a:t>
            </a:r>
            <a:endParaRPr lang="en-US" sz="3600" b="1" dirty="0"/>
          </a:p>
        </p:txBody>
      </p:sp>
      <p:sp>
        <p:nvSpPr>
          <p:cNvPr id="7" name="TextBox 6"/>
          <p:cNvSpPr txBox="1"/>
          <p:nvPr/>
        </p:nvSpPr>
        <p:spPr>
          <a:xfrm>
            <a:off x="1016000" y="512536"/>
            <a:ext cx="184666" cy="369332"/>
          </a:xfrm>
          <a:prstGeom prst="rect">
            <a:avLst/>
          </a:prstGeom>
          <a:noFill/>
        </p:spPr>
        <p:txBody>
          <a:bodyPr wrap="none" rtlCol="0">
            <a:spAutoFit/>
          </a:bodyPr>
          <a:lstStyle/>
          <a:p>
            <a:endParaRPr lang="en-US" dirty="0"/>
          </a:p>
        </p:txBody>
      </p:sp>
      <p:sp>
        <p:nvSpPr>
          <p:cNvPr id="5" name="TextBox 4"/>
          <p:cNvSpPr txBox="1"/>
          <p:nvPr/>
        </p:nvSpPr>
        <p:spPr>
          <a:xfrm>
            <a:off x="8773003" y="5765807"/>
            <a:ext cx="370997" cy="215444"/>
          </a:xfrm>
          <a:prstGeom prst="rect">
            <a:avLst/>
          </a:prstGeom>
          <a:noFill/>
        </p:spPr>
        <p:txBody>
          <a:bodyPr wrap="square" rtlCol="0">
            <a:spAutoFit/>
          </a:bodyPr>
          <a:lstStyle/>
          <a:p>
            <a:fld id="{95B2B7EB-A333-49E3-8EC5-86067FD0186B}" type="slidenum">
              <a:rPr lang="en-US" sz="800">
                <a:solidFill>
                  <a:schemeClr val="bg1">
                    <a:lumMod val="65000"/>
                  </a:schemeClr>
                </a:solidFill>
              </a:rPr>
              <a:t>13</a:t>
            </a:fld>
            <a:endParaRPr lang="en-US" sz="800" dirty="0">
              <a:solidFill>
                <a:schemeClr val="bg1">
                  <a:lumMod val="65000"/>
                </a:scheme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9939" y="3867649"/>
            <a:ext cx="3288397" cy="2192265"/>
          </a:xfrm>
          <a:prstGeom prst="rect">
            <a:avLst/>
          </a:prstGeom>
        </p:spPr>
      </p:pic>
    </p:spTree>
    <p:extLst>
      <p:ext uri="{BB962C8B-B14F-4D97-AF65-F5344CB8AC3E}">
        <p14:creationId xmlns:p14="http://schemas.microsoft.com/office/powerpoint/2010/main" val="15409431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With current representatives, motivations are diverse – both tangible and emotional</a:t>
            </a:r>
          </a:p>
        </p:txBody>
      </p:sp>
      <p:sp>
        <p:nvSpPr>
          <p:cNvPr id="4" name="Slide Number Placeholder 3"/>
          <p:cNvSpPr>
            <a:spLocks noGrp="1"/>
          </p:cNvSpPr>
          <p:nvPr>
            <p:ph type="sldNum" sz="quarter" idx="10"/>
          </p:nvPr>
        </p:nvSpPr>
        <p:spPr/>
        <p:txBody>
          <a:bodyPr/>
          <a:lstStyle/>
          <a:p>
            <a:pPr>
              <a:defRPr/>
            </a:pPr>
            <a:r>
              <a:rPr lang="en-US" smtClean="0"/>
              <a:t>Page  ●  </a:t>
            </a:r>
            <a:fld id="{7ABB4967-DEA4-4DB6-A661-AF6B5ACA8B7E}" type="slidenum">
              <a:rPr lang="en-US" smtClean="0"/>
              <a:pPr>
                <a:defRPr/>
              </a:pPr>
              <a:t>14</a:t>
            </a:fld>
            <a:endParaRPr lang="en-US" dirty="0"/>
          </a:p>
        </p:txBody>
      </p:sp>
      <p:sp>
        <p:nvSpPr>
          <p:cNvPr id="6" name="Rectangle 5"/>
          <p:cNvSpPr/>
          <p:nvPr/>
        </p:nvSpPr>
        <p:spPr>
          <a:xfrm>
            <a:off x="209694" y="2297696"/>
            <a:ext cx="8724613" cy="296320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479377" y="6241864"/>
            <a:ext cx="7870296" cy="215444"/>
          </a:xfrm>
          <a:prstGeom prst="rect">
            <a:avLst/>
          </a:prstGeom>
        </p:spPr>
        <p:txBody>
          <a:bodyPr wrap="square">
            <a:spAutoFit/>
          </a:bodyPr>
          <a:lstStyle/>
          <a:p>
            <a:pPr marL="0" lvl="1"/>
            <a:r>
              <a:rPr lang="en-US" sz="800" dirty="0">
                <a:latin typeface="Arial" pitchFamily="34" charset="0"/>
              </a:rPr>
              <a:t>Source: </a:t>
            </a:r>
            <a:r>
              <a:rPr lang="en-US" sz="800" dirty="0" smtClean="0">
                <a:latin typeface="Arial" pitchFamily="34" charset="0"/>
              </a:rPr>
              <a:t>2014 National Sales Force Survey</a:t>
            </a:r>
            <a:endParaRPr lang="en-US" sz="800" dirty="0">
              <a:latin typeface="Arial" pitchFamily="34" charset="0"/>
            </a:endParaRPr>
          </a:p>
        </p:txBody>
      </p:sp>
      <p:sp>
        <p:nvSpPr>
          <p:cNvPr id="8" name="Rectangle 7"/>
          <p:cNvSpPr/>
          <p:nvPr/>
        </p:nvSpPr>
        <p:spPr>
          <a:xfrm>
            <a:off x="224878" y="1878292"/>
            <a:ext cx="5745839" cy="369332"/>
          </a:xfrm>
          <a:prstGeom prst="rect">
            <a:avLst/>
          </a:prstGeom>
        </p:spPr>
        <p:txBody>
          <a:bodyPr wrap="square">
            <a:spAutoFit/>
          </a:bodyPr>
          <a:lstStyle/>
          <a:p>
            <a:r>
              <a:rPr lang="en-US" b="1" dirty="0" smtClean="0"/>
              <a:t>Top Motivations </a:t>
            </a:r>
            <a:r>
              <a:rPr lang="en-US" b="1" dirty="0"/>
              <a:t>to BECOME a Direct </a:t>
            </a:r>
            <a:r>
              <a:rPr lang="en-US" b="1" dirty="0" smtClean="0"/>
              <a:t>Seller:</a:t>
            </a:r>
            <a:endParaRPr lang="en-US" b="1" dirty="0"/>
          </a:p>
        </p:txBody>
      </p:sp>
      <p:graphicFrame>
        <p:nvGraphicFramePr>
          <p:cNvPr id="9" name="Chart 8"/>
          <p:cNvGraphicFramePr/>
          <p:nvPr>
            <p:extLst>
              <p:ext uri="{D42A27DB-BD31-4B8C-83A1-F6EECF244321}">
                <p14:modId xmlns:p14="http://schemas.microsoft.com/office/powerpoint/2010/main" val="666893123"/>
              </p:ext>
            </p:extLst>
          </p:nvPr>
        </p:nvGraphicFramePr>
        <p:xfrm>
          <a:off x="691046" y="2904359"/>
          <a:ext cx="1946696" cy="13833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p:nvPr>
            <p:extLst>
              <p:ext uri="{D42A27DB-BD31-4B8C-83A1-F6EECF244321}">
                <p14:modId xmlns:p14="http://schemas.microsoft.com/office/powerpoint/2010/main" val="2213176958"/>
              </p:ext>
            </p:extLst>
          </p:nvPr>
        </p:nvGraphicFramePr>
        <p:xfrm>
          <a:off x="3606442" y="2904359"/>
          <a:ext cx="1946696" cy="13833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extLst>
              <p:ext uri="{D42A27DB-BD31-4B8C-83A1-F6EECF244321}">
                <p14:modId xmlns:p14="http://schemas.microsoft.com/office/powerpoint/2010/main" val="3016791279"/>
              </p:ext>
            </p:extLst>
          </p:nvPr>
        </p:nvGraphicFramePr>
        <p:xfrm>
          <a:off x="6521248" y="2904359"/>
          <a:ext cx="1946696" cy="1383331"/>
        </p:xfrm>
        <a:graphic>
          <a:graphicData uri="http://schemas.openxmlformats.org/drawingml/2006/chart">
            <c:chart xmlns:c="http://schemas.openxmlformats.org/drawingml/2006/chart" xmlns:r="http://schemas.openxmlformats.org/officeDocument/2006/relationships" r:id="rId4"/>
          </a:graphicData>
        </a:graphic>
      </p:graphicFrame>
      <p:pic>
        <p:nvPicPr>
          <p:cNvPr id="12" name="Picture 11"/>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77685" y="3369373"/>
            <a:ext cx="630658" cy="460334"/>
          </a:xfrm>
          <a:prstGeom prst="rect">
            <a:avLst/>
          </a:prstGeom>
        </p:spPr>
      </p:pic>
      <p:pic>
        <p:nvPicPr>
          <p:cNvPr id="13" name="Picture 12"/>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301248" y="3318250"/>
            <a:ext cx="580413" cy="583484"/>
          </a:xfrm>
          <a:prstGeom prst="rect">
            <a:avLst/>
          </a:prstGeom>
        </p:spPr>
      </p:pic>
      <p:pic>
        <p:nvPicPr>
          <p:cNvPr id="14" name="Picture 13"/>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235103" y="3389688"/>
            <a:ext cx="517279" cy="509196"/>
          </a:xfrm>
          <a:prstGeom prst="rect">
            <a:avLst/>
          </a:prstGeom>
        </p:spPr>
      </p:pic>
      <p:sp>
        <p:nvSpPr>
          <p:cNvPr id="15" name="Rectangle 14"/>
          <p:cNvSpPr/>
          <p:nvPr/>
        </p:nvSpPr>
        <p:spPr>
          <a:xfrm>
            <a:off x="247074" y="4388039"/>
            <a:ext cx="2834640" cy="584775"/>
          </a:xfrm>
          <a:prstGeom prst="rect">
            <a:avLst/>
          </a:prstGeom>
          <a:noFill/>
        </p:spPr>
        <p:txBody>
          <a:bodyPr wrap="square" lIns="91440" rIns="91440" anchor="t" anchorCtr="0">
            <a:spAutoFit/>
          </a:bodyPr>
          <a:lstStyle/>
          <a:p>
            <a:pPr algn="ctr">
              <a:spcBef>
                <a:spcPts val="200"/>
              </a:spcBef>
            </a:pPr>
            <a:r>
              <a:rPr lang="en-US" sz="1600" b="1" dirty="0" smtClean="0"/>
              <a:t>Long-term </a:t>
            </a:r>
            <a:r>
              <a:rPr lang="en-US" sz="1600" dirty="0"/>
              <a:t>supplemental income </a:t>
            </a:r>
            <a:endParaRPr lang="en-US" sz="1600" dirty="0" smtClean="0"/>
          </a:p>
        </p:txBody>
      </p:sp>
      <p:sp>
        <p:nvSpPr>
          <p:cNvPr id="16" name="Rectangle 15"/>
          <p:cNvSpPr/>
          <p:nvPr/>
        </p:nvSpPr>
        <p:spPr>
          <a:xfrm>
            <a:off x="3162470" y="4388039"/>
            <a:ext cx="2834640" cy="338554"/>
          </a:xfrm>
          <a:prstGeom prst="rect">
            <a:avLst/>
          </a:prstGeom>
          <a:noFill/>
        </p:spPr>
        <p:txBody>
          <a:bodyPr wrap="square" lIns="91440" rIns="91440" anchor="t" anchorCtr="0">
            <a:spAutoFit/>
          </a:bodyPr>
          <a:lstStyle/>
          <a:p>
            <a:pPr algn="ctr">
              <a:spcBef>
                <a:spcPts val="200"/>
              </a:spcBef>
            </a:pPr>
            <a:r>
              <a:rPr lang="en-US" sz="1600" smtClean="0"/>
              <a:t>It </a:t>
            </a:r>
            <a:r>
              <a:rPr lang="en-US" sz="1600"/>
              <a:t>gives me </a:t>
            </a:r>
            <a:r>
              <a:rPr lang="en-US" sz="1600" b="1" smtClean="0"/>
              <a:t>flexibility</a:t>
            </a:r>
            <a:endParaRPr lang="en-US" sz="1600"/>
          </a:p>
        </p:txBody>
      </p:sp>
      <p:sp>
        <p:nvSpPr>
          <p:cNvPr id="17" name="Rectangle 16"/>
          <p:cNvSpPr/>
          <p:nvPr/>
        </p:nvSpPr>
        <p:spPr>
          <a:xfrm>
            <a:off x="6076375" y="4388039"/>
            <a:ext cx="2836442" cy="584775"/>
          </a:xfrm>
          <a:prstGeom prst="rect">
            <a:avLst/>
          </a:prstGeom>
          <a:noFill/>
        </p:spPr>
        <p:txBody>
          <a:bodyPr wrap="square" lIns="91440" rIns="91440" anchor="t" anchorCtr="0">
            <a:spAutoFit/>
          </a:bodyPr>
          <a:lstStyle/>
          <a:p>
            <a:pPr algn="ctr">
              <a:spcBef>
                <a:spcPts val="200"/>
              </a:spcBef>
            </a:pPr>
            <a:r>
              <a:rPr lang="en-US" sz="1600" dirty="0" smtClean="0"/>
              <a:t>I </a:t>
            </a:r>
            <a:r>
              <a:rPr lang="en-US" sz="1600" dirty="0"/>
              <a:t>get the </a:t>
            </a:r>
            <a:r>
              <a:rPr lang="en-US" sz="1600" b="1" dirty="0"/>
              <a:t>products </a:t>
            </a:r>
            <a:r>
              <a:rPr lang="en-US" sz="1600" b="1" dirty="0" smtClean="0"/>
              <a:t/>
            </a:r>
            <a:br>
              <a:rPr lang="en-US" sz="1600" b="1" dirty="0" smtClean="0"/>
            </a:br>
            <a:r>
              <a:rPr lang="en-US" sz="1600" b="1" dirty="0" smtClean="0"/>
              <a:t>at a discount</a:t>
            </a:r>
            <a:r>
              <a:rPr lang="en-US" sz="1600" dirty="0" smtClean="0"/>
              <a:t> </a:t>
            </a:r>
          </a:p>
        </p:txBody>
      </p:sp>
      <p:sp>
        <p:nvSpPr>
          <p:cNvPr id="18" name="Rectangle 17"/>
          <p:cNvSpPr/>
          <p:nvPr/>
        </p:nvSpPr>
        <p:spPr>
          <a:xfrm>
            <a:off x="2151757" y="3410210"/>
            <a:ext cx="903337" cy="523220"/>
          </a:xfrm>
          <a:prstGeom prst="rect">
            <a:avLst/>
          </a:prstGeom>
        </p:spPr>
        <p:txBody>
          <a:bodyPr wrap="none">
            <a:spAutoFit/>
          </a:bodyPr>
          <a:lstStyle/>
          <a:p>
            <a:pPr algn="ctr">
              <a:spcBef>
                <a:spcPts val="200"/>
              </a:spcBef>
            </a:pPr>
            <a:r>
              <a:rPr lang="en-US" sz="2800" b="1" dirty="0">
                <a:solidFill>
                  <a:schemeClr val="accent2"/>
                </a:solidFill>
              </a:rPr>
              <a:t>48</a:t>
            </a:r>
            <a:r>
              <a:rPr lang="en-US" sz="2800" b="1" dirty="0" smtClean="0">
                <a:solidFill>
                  <a:schemeClr val="accent2"/>
                </a:solidFill>
              </a:rPr>
              <a:t>%</a:t>
            </a:r>
            <a:endParaRPr lang="en-US" sz="2800" b="1" dirty="0">
              <a:solidFill>
                <a:schemeClr val="accent2"/>
              </a:solidFill>
            </a:endParaRPr>
          </a:p>
        </p:txBody>
      </p:sp>
      <p:sp>
        <p:nvSpPr>
          <p:cNvPr id="19" name="Rectangle 18"/>
          <p:cNvSpPr/>
          <p:nvPr/>
        </p:nvSpPr>
        <p:spPr>
          <a:xfrm>
            <a:off x="5067381" y="3406624"/>
            <a:ext cx="903337" cy="523220"/>
          </a:xfrm>
          <a:prstGeom prst="rect">
            <a:avLst/>
          </a:prstGeom>
        </p:spPr>
        <p:txBody>
          <a:bodyPr wrap="none">
            <a:spAutoFit/>
          </a:bodyPr>
          <a:lstStyle/>
          <a:p>
            <a:pPr algn="ctr"/>
            <a:r>
              <a:rPr lang="en-US" sz="2800" b="1" dirty="0">
                <a:solidFill>
                  <a:schemeClr val="accent2"/>
                </a:solidFill>
              </a:rPr>
              <a:t>54%</a:t>
            </a:r>
            <a:endParaRPr lang="en-US" sz="2800" dirty="0">
              <a:solidFill>
                <a:schemeClr val="accent2"/>
              </a:solidFill>
            </a:endParaRPr>
          </a:p>
        </p:txBody>
      </p:sp>
      <p:sp>
        <p:nvSpPr>
          <p:cNvPr id="20" name="Rectangle 19"/>
          <p:cNvSpPr/>
          <p:nvPr/>
        </p:nvSpPr>
        <p:spPr>
          <a:xfrm>
            <a:off x="7990950" y="3422020"/>
            <a:ext cx="903337" cy="523220"/>
          </a:xfrm>
          <a:prstGeom prst="rect">
            <a:avLst/>
          </a:prstGeom>
        </p:spPr>
        <p:txBody>
          <a:bodyPr wrap="none">
            <a:spAutoFit/>
          </a:bodyPr>
          <a:lstStyle/>
          <a:p>
            <a:pPr algn="ctr">
              <a:spcBef>
                <a:spcPts val="200"/>
              </a:spcBef>
            </a:pPr>
            <a:r>
              <a:rPr lang="en-US" sz="2800" b="1" dirty="0">
                <a:solidFill>
                  <a:schemeClr val="accent2"/>
                </a:solidFill>
              </a:rPr>
              <a:t>57</a:t>
            </a:r>
            <a:r>
              <a:rPr lang="en-US" sz="2800" b="1" dirty="0" smtClean="0">
                <a:solidFill>
                  <a:schemeClr val="accent2"/>
                </a:solidFill>
              </a:rPr>
              <a:t>%</a:t>
            </a:r>
            <a:endParaRPr lang="en-US" sz="2800" b="1" dirty="0">
              <a:solidFill>
                <a:schemeClr val="accent2"/>
              </a:solidFill>
            </a:endParaRPr>
          </a:p>
        </p:txBody>
      </p:sp>
      <p:cxnSp>
        <p:nvCxnSpPr>
          <p:cNvPr id="21" name="Straight Connector 20"/>
          <p:cNvCxnSpPr/>
          <p:nvPr/>
        </p:nvCxnSpPr>
        <p:spPr>
          <a:xfrm>
            <a:off x="3122847" y="2350999"/>
            <a:ext cx="0" cy="283464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036733" y="2350999"/>
            <a:ext cx="0" cy="2834640"/>
          </a:xfrm>
          <a:prstGeom prst="line">
            <a:avLst/>
          </a:prstGeom>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240505" y="2344635"/>
            <a:ext cx="2847778" cy="377411"/>
          </a:xfrm>
          <a:prstGeom prst="rect">
            <a:avLst/>
          </a:prstGeom>
          <a:solidFill>
            <a:schemeClr val="accent5">
              <a:lumMod val="20000"/>
              <a:lumOff val="80000"/>
            </a:schemeClr>
          </a:solidFill>
          <a:ln w="28575">
            <a:noFill/>
          </a:ln>
        </p:spPr>
        <p:txBody>
          <a:bodyPr wrap="square" lIns="0" rIns="0" anchor="ctr" anchorCtr="1">
            <a:noAutofit/>
          </a:bodyPr>
          <a:lstStyle/>
          <a:p>
            <a:pPr algn="ctr">
              <a:lnSpc>
                <a:spcPct val="80000"/>
              </a:lnSpc>
              <a:spcAft>
                <a:spcPts val="300"/>
              </a:spcAft>
            </a:pPr>
            <a:r>
              <a:rPr lang="en-US" sz="1600" b="1" kern="100" smtClean="0">
                <a:latin typeface="Arial" pitchFamily="34" charset="0"/>
              </a:rPr>
              <a:t>Entrepreneurial Motivations</a:t>
            </a:r>
            <a:endParaRPr lang="en-US" sz="1600" b="1" kern="100" dirty="0">
              <a:latin typeface="Arial" pitchFamily="34" charset="0"/>
              <a:ea typeface="MS Mincho"/>
              <a:cs typeface="Arial" pitchFamily="34" charset="0"/>
            </a:endParaRPr>
          </a:p>
        </p:txBody>
      </p:sp>
      <p:sp>
        <p:nvSpPr>
          <p:cNvPr id="24" name="Rectangle 23"/>
          <p:cNvSpPr/>
          <p:nvPr/>
        </p:nvSpPr>
        <p:spPr>
          <a:xfrm>
            <a:off x="3155901" y="2345265"/>
            <a:ext cx="2847778" cy="377411"/>
          </a:xfrm>
          <a:prstGeom prst="rect">
            <a:avLst/>
          </a:prstGeom>
          <a:solidFill>
            <a:schemeClr val="accent5">
              <a:lumMod val="20000"/>
              <a:lumOff val="80000"/>
            </a:schemeClr>
          </a:solidFill>
          <a:ln w="28575">
            <a:noFill/>
          </a:ln>
        </p:spPr>
        <p:txBody>
          <a:bodyPr wrap="square" lIns="0" rIns="0" anchor="ctr" anchorCtr="1">
            <a:noAutofit/>
          </a:bodyPr>
          <a:lstStyle/>
          <a:p>
            <a:pPr algn="ctr">
              <a:lnSpc>
                <a:spcPct val="80000"/>
              </a:lnSpc>
              <a:spcAft>
                <a:spcPts val="300"/>
              </a:spcAft>
            </a:pPr>
            <a:r>
              <a:rPr lang="en-US" sz="1600" b="1" kern="100" smtClean="0">
                <a:latin typeface="Arial" pitchFamily="34" charset="0"/>
              </a:rPr>
              <a:t>Lifestyle Motivations</a:t>
            </a:r>
            <a:endParaRPr lang="en-US" sz="1600" b="1" kern="100" dirty="0">
              <a:latin typeface="Arial" pitchFamily="34" charset="0"/>
              <a:ea typeface="MS Mincho"/>
              <a:cs typeface="Arial" pitchFamily="34" charset="0"/>
            </a:endParaRPr>
          </a:p>
        </p:txBody>
      </p:sp>
      <p:sp>
        <p:nvSpPr>
          <p:cNvPr id="25" name="Rectangle 24"/>
          <p:cNvSpPr/>
          <p:nvPr/>
        </p:nvSpPr>
        <p:spPr>
          <a:xfrm>
            <a:off x="6070707" y="2349464"/>
            <a:ext cx="2847778" cy="377411"/>
          </a:xfrm>
          <a:prstGeom prst="rect">
            <a:avLst/>
          </a:prstGeom>
          <a:solidFill>
            <a:schemeClr val="accent5">
              <a:lumMod val="20000"/>
              <a:lumOff val="80000"/>
            </a:schemeClr>
          </a:solidFill>
          <a:ln w="28575">
            <a:noFill/>
          </a:ln>
        </p:spPr>
        <p:txBody>
          <a:bodyPr wrap="square" lIns="0" rIns="0" anchor="ctr" anchorCtr="1">
            <a:noAutofit/>
          </a:bodyPr>
          <a:lstStyle/>
          <a:p>
            <a:pPr algn="ctr">
              <a:lnSpc>
                <a:spcPct val="80000"/>
              </a:lnSpc>
              <a:spcAft>
                <a:spcPts val="300"/>
              </a:spcAft>
            </a:pPr>
            <a:r>
              <a:rPr lang="en-US" sz="1600" b="1" kern="100" smtClean="0">
                <a:latin typeface="Arial" pitchFamily="34" charset="0"/>
              </a:rPr>
              <a:t>Product</a:t>
            </a:r>
            <a:endParaRPr lang="en-US" sz="1600" b="1" kern="100" dirty="0">
              <a:latin typeface="Arial" pitchFamily="34" charset="0"/>
              <a:ea typeface="MS Mincho"/>
              <a:cs typeface="Arial" pitchFamily="34" charset="0"/>
            </a:endParaRPr>
          </a:p>
        </p:txBody>
      </p:sp>
    </p:spTree>
    <p:extLst>
      <p:ext uri="{BB962C8B-B14F-4D97-AF65-F5344CB8AC3E}">
        <p14:creationId xmlns:p14="http://schemas.microsoft.com/office/powerpoint/2010/main" val="248394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All their motivations become stronger as reasons to </a:t>
            </a:r>
            <a:r>
              <a:rPr lang="en-US" u="sng"/>
              <a:t>continue as a direct seller</a:t>
            </a:r>
          </a:p>
        </p:txBody>
      </p:sp>
      <p:sp>
        <p:nvSpPr>
          <p:cNvPr id="4" name="Slide Number Placeholder 3"/>
          <p:cNvSpPr>
            <a:spLocks noGrp="1"/>
          </p:cNvSpPr>
          <p:nvPr>
            <p:ph type="sldNum" sz="quarter" idx="10"/>
          </p:nvPr>
        </p:nvSpPr>
        <p:spPr/>
        <p:txBody>
          <a:bodyPr/>
          <a:lstStyle/>
          <a:p>
            <a:pPr>
              <a:defRPr/>
            </a:pPr>
            <a:r>
              <a:rPr lang="en-US" smtClean="0"/>
              <a:t>Page  ●  </a:t>
            </a:r>
            <a:fld id="{7ABB4967-DEA4-4DB6-A661-AF6B5ACA8B7E}" type="slidenum">
              <a:rPr lang="en-US" smtClean="0"/>
              <a:pPr>
                <a:defRPr/>
              </a:pPr>
              <a:t>15</a:t>
            </a:fld>
            <a:endParaRPr lang="en-US" dirty="0"/>
          </a:p>
        </p:txBody>
      </p:sp>
      <p:sp>
        <p:nvSpPr>
          <p:cNvPr id="7" name="Rectangle 6"/>
          <p:cNvSpPr/>
          <p:nvPr/>
        </p:nvSpPr>
        <p:spPr>
          <a:xfrm>
            <a:off x="479377" y="6241864"/>
            <a:ext cx="7870296" cy="215444"/>
          </a:xfrm>
          <a:prstGeom prst="rect">
            <a:avLst/>
          </a:prstGeom>
        </p:spPr>
        <p:txBody>
          <a:bodyPr wrap="square">
            <a:spAutoFit/>
          </a:bodyPr>
          <a:lstStyle/>
          <a:p>
            <a:pPr marL="0" lvl="1"/>
            <a:r>
              <a:rPr lang="en-US" sz="800" dirty="0">
                <a:latin typeface="Arial" pitchFamily="34" charset="0"/>
              </a:rPr>
              <a:t>Source: </a:t>
            </a:r>
            <a:r>
              <a:rPr lang="en-US" sz="800" dirty="0" smtClean="0">
                <a:latin typeface="Arial" pitchFamily="34" charset="0"/>
              </a:rPr>
              <a:t>2014 National Sales Force Survey</a:t>
            </a:r>
            <a:endParaRPr lang="en-US" sz="800" dirty="0">
              <a:latin typeface="Arial" pitchFamily="34" charset="0"/>
            </a:endParaRPr>
          </a:p>
        </p:txBody>
      </p:sp>
      <p:sp>
        <p:nvSpPr>
          <p:cNvPr id="27" name="Rectangle 26"/>
          <p:cNvSpPr/>
          <p:nvPr/>
        </p:nvSpPr>
        <p:spPr>
          <a:xfrm>
            <a:off x="479377" y="6241864"/>
            <a:ext cx="7870296" cy="215444"/>
          </a:xfrm>
          <a:prstGeom prst="rect">
            <a:avLst/>
          </a:prstGeom>
        </p:spPr>
        <p:txBody>
          <a:bodyPr wrap="square">
            <a:spAutoFit/>
          </a:bodyPr>
          <a:lstStyle/>
          <a:p>
            <a:pPr marL="0" lvl="1"/>
            <a:r>
              <a:rPr lang="en-US" sz="800" dirty="0">
                <a:latin typeface="Arial" pitchFamily="34" charset="0"/>
              </a:rPr>
              <a:t>Source: </a:t>
            </a:r>
            <a:r>
              <a:rPr lang="en-US" sz="800" dirty="0" smtClean="0">
                <a:latin typeface="Arial" pitchFamily="34" charset="0"/>
              </a:rPr>
              <a:t>2014 National Sales Force Survey</a:t>
            </a:r>
            <a:endParaRPr lang="en-US" sz="800" dirty="0">
              <a:latin typeface="Arial" pitchFamily="34" charset="0"/>
            </a:endParaRPr>
          </a:p>
        </p:txBody>
      </p:sp>
      <p:sp>
        <p:nvSpPr>
          <p:cNvPr id="28" name="Rectangle 27"/>
          <p:cNvSpPr/>
          <p:nvPr/>
        </p:nvSpPr>
        <p:spPr>
          <a:xfrm>
            <a:off x="224878" y="1869055"/>
            <a:ext cx="8690522" cy="369332"/>
          </a:xfrm>
          <a:prstGeom prst="rect">
            <a:avLst/>
          </a:prstGeom>
        </p:spPr>
        <p:txBody>
          <a:bodyPr wrap="square">
            <a:spAutoFit/>
          </a:bodyPr>
          <a:lstStyle/>
          <a:p>
            <a:r>
              <a:rPr lang="en-US" b="1"/>
              <a:t>Top Motivations to BECOME a Direct Seller </a:t>
            </a:r>
            <a:r>
              <a:rPr lang="en-US" b="1" i="1"/>
              <a:t>vs.</a:t>
            </a:r>
            <a:r>
              <a:rPr lang="en-US" b="1"/>
              <a:t> CONTINUE as a Direct Seller: </a:t>
            </a:r>
            <a:endParaRPr lang="en-US" b="1" dirty="0"/>
          </a:p>
        </p:txBody>
      </p:sp>
      <p:sp>
        <p:nvSpPr>
          <p:cNvPr id="29" name="Rectangle 28"/>
          <p:cNvSpPr/>
          <p:nvPr/>
        </p:nvSpPr>
        <p:spPr>
          <a:xfrm>
            <a:off x="209694" y="2288462"/>
            <a:ext cx="8724613" cy="296320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30" name="Picture 29"/>
          <p:cNvPicPr>
            <a:picLocks noChangeAspect="1"/>
          </p:cNvPicPr>
          <p:nvPr/>
        </p:nvPicPr>
        <p:blipFill>
          <a:blip r:embed="rId2">
            <a:duotone>
              <a:schemeClr val="accent1">
                <a:shade val="45000"/>
                <a:satMod val="135000"/>
              </a:schemeClr>
              <a:prstClr val="white"/>
            </a:duotone>
            <a:lum bright="70000" contrast="-70000"/>
            <a:extLst>
              <a:ext uri="{28A0092B-C50C-407E-A947-70E740481C1C}">
                <a14:useLocalDpi xmlns:a14="http://schemas.microsoft.com/office/drawing/2010/main" val="0"/>
              </a:ext>
            </a:extLst>
          </a:blip>
          <a:stretch>
            <a:fillRect/>
          </a:stretch>
        </p:blipFill>
        <p:spPr>
          <a:xfrm>
            <a:off x="2031975" y="3354412"/>
            <a:ext cx="630658" cy="460334"/>
          </a:xfrm>
          <a:prstGeom prst="rect">
            <a:avLst/>
          </a:prstGeom>
        </p:spPr>
      </p:pic>
      <p:pic>
        <p:nvPicPr>
          <p:cNvPr id="31" name="Picture 30"/>
          <p:cNvPicPr>
            <a:picLocks noChangeAspect="1"/>
          </p:cNvPicPr>
          <p:nvPr/>
        </p:nvPicPr>
        <p:blipFill>
          <a:blip r:embed="rId3" cstate="print">
            <a:duotone>
              <a:schemeClr val="accent1">
                <a:shade val="45000"/>
                <a:satMod val="135000"/>
              </a:schemeClr>
              <a:prstClr val="white"/>
            </a:duotone>
            <a:lum bright="70000" contrast="-70000"/>
            <a:extLst>
              <a:ext uri="{28A0092B-C50C-407E-A947-70E740481C1C}">
                <a14:useLocalDpi xmlns:a14="http://schemas.microsoft.com/office/drawing/2010/main" val="0"/>
              </a:ext>
            </a:extLst>
          </a:blip>
          <a:stretch>
            <a:fillRect/>
          </a:stretch>
        </p:blipFill>
        <p:spPr>
          <a:xfrm>
            <a:off x="4951024" y="3284817"/>
            <a:ext cx="580413" cy="583484"/>
          </a:xfrm>
          <a:prstGeom prst="rect">
            <a:avLst/>
          </a:prstGeom>
        </p:spPr>
      </p:pic>
      <p:pic>
        <p:nvPicPr>
          <p:cNvPr id="32" name="Picture 31"/>
          <p:cNvPicPr>
            <a:picLocks noChangeAspect="1"/>
          </p:cNvPicPr>
          <p:nvPr/>
        </p:nvPicPr>
        <p:blipFill>
          <a:blip r:embed="rId4">
            <a:duotone>
              <a:schemeClr val="accent1">
                <a:shade val="45000"/>
                <a:satMod val="135000"/>
              </a:schemeClr>
              <a:prstClr val="white"/>
            </a:duotone>
            <a:lum bright="70000" contrast="-70000"/>
            <a:extLst>
              <a:ext uri="{28A0092B-C50C-407E-A947-70E740481C1C}">
                <a14:useLocalDpi xmlns:a14="http://schemas.microsoft.com/office/drawing/2010/main" val="0"/>
              </a:ext>
            </a:extLst>
          </a:blip>
          <a:stretch>
            <a:fillRect/>
          </a:stretch>
        </p:blipFill>
        <p:spPr>
          <a:xfrm>
            <a:off x="7907865" y="3374727"/>
            <a:ext cx="517279" cy="509196"/>
          </a:xfrm>
          <a:prstGeom prst="rect">
            <a:avLst/>
          </a:prstGeom>
        </p:spPr>
      </p:pic>
      <p:graphicFrame>
        <p:nvGraphicFramePr>
          <p:cNvPr id="33" name="Chart 32"/>
          <p:cNvGraphicFramePr/>
          <p:nvPr>
            <p:extLst>
              <p:ext uri="{D42A27DB-BD31-4B8C-83A1-F6EECF244321}">
                <p14:modId xmlns:p14="http://schemas.microsoft.com/office/powerpoint/2010/main" val="3593526082"/>
              </p:ext>
            </p:extLst>
          </p:nvPr>
        </p:nvGraphicFramePr>
        <p:xfrm>
          <a:off x="1345336" y="2889398"/>
          <a:ext cx="1946696" cy="138333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4" name="Chart 33"/>
          <p:cNvGraphicFramePr/>
          <p:nvPr>
            <p:extLst>
              <p:ext uri="{D42A27DB-BD31-4B8C-83A1-F6EECF244321}">
                <p14:modId xmlns:p14="http://schemas.microsoft.com/office/powerpoint/2010/main" val="3842052885"/>
              </p:ext>
            </p:extLst>
          </p:nvPr>
        </p:nvGraphicFramePr>
        <p:xfrm>
          <a:off x="4260732" y="2889398"/>
          <a:ext cx="1946696" cy="138333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5" name="Chart 34"/>
          <p:cNvGraphicFramePr/>
          <p:nvPr>
            <p:extLst>
              <p:ext uri="{D42A27DB-BD31-4B8C-83A1-F6EECF244321}">
                <p14:modId xmlns:p14="http://schemas.microsoft.com/office/powerpoint/2010/main" val="1259504699"/>
              </p:ext>
            </p:extLst>
          </p:nvPr>
        </p:nvGraphicFramePr>
        <p:xfrm>
          <a:off x="7175538" y="2889398"/>
          <a:ext cx="1946696" cy="1383331"/>
        </p:xfrm>
        <a:graphic>
          <a:graphicData uri="http://schemas.openxmlformats.org/drawingml/2006/chart">
            <c:chart xmlns:c="http://schemas.openxmlformats.org/drawingml/2006/chart" xmlns:r="http://schemas.openxmlformats.org/officeDocument/2006/relationships" r:id="rId7"/>
          </a:graphicData>
        </a:graphic>
      </p:graphicFrame>
      <p:sp>
        <p:nvSpPr>
          <p:cNvPr id="36" name="Rectangle 35"/>
          <p:cNvSpPr/>
          <p:nvPr/>
        </p:nvSpPr>
        <p:spPr>
          <a:xfrm>
            <a:off x="1906955" y="3360925"/>
            <a:ext cx="852004" cy="492443"/>
          </a:xfrm>
          <a:prstGeom prst="rect">
            <a:avLst/>
          </a:prstGeom>
        </p:spPr>
        <p:txBody>
          <a:bodyPr wrap="none">
            <a:spAutoFit/>
          </a:bodyPr>
          <a:lstStyle/>
          <a:p>
            <a:pPr algn="ctr">
              <a:spcBef>
                <a:spcPts val="200"/>
              </a:spcBef>
            </a:pPr>
            <a:r>
              <a:rPr lang="en-US" sz="2600" b="1" dirty="0" smtClean="0">
                <a:solidFill>
                  <a:schemeClr val="accent1"/>
                </a:solidFill>
              </a:rPr>
              <a:t>62%</a:t>
            </a:r>
            <a:endParaRPr lang="en-US" sz="2600" b="1" dirty="0">
              <a:solidFill>
                <a:schemeClr val="accent1"/>
              </a:solidFill>
            </a:endParaRPr>
          </a:p>
        </p:txBody>
      </p:sp>
      <p:sp>
        <p:nvSpPr>
          <p:cNvPr id="37" name="Rectangle 36"/>
          <p:cNvSpPr/>
          <p:nvPr/>
        </p:nvSpPr>
        <p:spPr>
          <a:xfrm>
            <a:off x="4823889" y="3348758"/>
            <a:ext cx="852004" cy="492443"/>
          </a:xfrm>
          <a:prstGeom prst="rect">
            <a:avLst/>
          </a:prstGeom>
        </p:spPr>
        <p:txBody>
          <a:bodyPr wrap="none">
            <a:spAutoFit/>
          </a:bodyPr>
          <a:lstStyle/>
          <a:p>
            <a:pPr algn="ctr"/>
            <a:r>
              <a:rPr lang="en-US" sz="2600" b="1" dirty="0" smtClean="0">
                <a:solidFill>
                  <a:schemeClr val="accent1"/>
                </a:solidFill>
              </a:rPr>
              <a:t>65%</a:t>
            </a:r>
            <a:endParaRPr lang="en-US" sz="2600" dirty="0">
              <a:solidFill>
                <a:schemeClr val="accent1"/>
              </a:solidFill>
            </a:endParaRPr>
          </a:p>
        </p:txBody>
      </p:sp>
      <p:sp>
        <p:nvSpPr>
          <p:cNvPr id="38" name="Rectangle 37"/>
          <p:cNvSpPr/>
          <p:nvPr/>
        </p:nvSpPr>
        <p:spPr>
          <a:xfrm>
            <a:off x="7766585" y="3338411"/>
            <a:ext cx="852004" cy="492443"/>
          </a:xfrm>
          <a:prstGeom prst="rect">
            <a:avLst/>
          </a:prstGeom>
        </p:spPr>
        <p:txBody>
          <a:bodyPr wrap="none">
            <a:spAutoFit/>
          </a:bodyPr>
          <a:lstStyle/>
          <a:p>
            <a:pPr algn="ctr">
              <a:spcBef>
                <a:spcPts val="200"/>
              </a:spcBef>
            </a:pPr>
            <a:r>
              <a:rPr lang="en-US" sz="2600" b="1" dirty="0" smtClean="0">
                <a:solidFill>
                  <a:schemeClr val="accent1"/>
                </a:solidFill>
              </a:rPr>
              <a:t>62%</a:t>
            </a:r>
            <a:endParaRPr lang="en-US" sz="2600" b="1" dirty="0">
              <a:solidFill>
                <a:schemeClr val="accent1"/>
              </a:solidFill>
            </a:endParaRPr>
          </a:p>
        </p:txBody>
      </p:sp>
      <p:graphicFrame>
        <p:nvGraphicFramePr>
          <p:cNvPr id="39" name="Chart 38"/>
          <p:cNvGraphicFramePr/>
          <p:nvPr>
            <p:extLst>
              <p:ext uri="{D42A27DB-BD31-4B8C-83A1-F6EECF244321}">
                <p14:modId xmlns:p14="http://schemas.microsoft.com/office/powerpoint/2010/main" val="2652716367"/>
              </p:ext>
            </p:extLst>
          </p:nvPr>
        </p:nvGraphicFramePr>
        <p:xfrm>
          <a:off x="10403" y="2895125"/>
          <a:ext cx="1946696" cy="138333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0" name="Chart 39"/>
          <p:cNvGraphicFramePr/>
          <p:nvPr>
            <p:extLst>
              <p:ext uri="{D42A27DB-BD31-4B8C-83A1-F6EECF244321}">
                <p14:modId xmlns:p14="http://schemas.microsoft.com/office/powerpoint/2010/main" val="650255079"/>
              </p:ext>
            </p:extLst>
          </p:nvPr>
        </p:nvGraphicFramePr>
        <p:xfrm>
          <a:off x="2925799" y="2895125"/>
          <a:ext cx="1946696" cy="138333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1" name="Chart 40"/>
          <p:cNvGraphicFramePr/>
          <p:nvPr>
            <p:extLst>
              <p:ext uri="{D42A27DB-BD31-4B8C-83A1-F6EECF244321}">
                <p14:modId xmlns:p14="http://schemas.microsoft.com/office/powerpoint/2010/main" val="2226455886"/>
              </p:ext>
            </p:extLst>
          </p:nvPr>
        </p:nvGraphicFramePr>
        <p:xfrm>
          <a:off x="5840605" y="2895125"/>
          <a:ext cx="1946696" cy="1383331"/>
        </p:xfrm>
        <a:graphic>
          <a:graphicData uri="http://schemas.openxmlformats.org/drawingml/2006/chart">
            <c:chart xmlns:c="http://schemas.openxmlformats.org/drawingml/2006/chart" xmlns:r="http://schemas.openxmlformats.org/officeDocument/2006/relationships" r:id="rId10"/>
          </a:graphicData>
        </a:graphic>
      </p:graphicFrame>
      <p:pic>
        <p:nvPicPr>
          <p:cNvPr id="42" name="Picture 41"/>
          <p:cNvPicPr>
            <a:picLocks noChangeAspect="1"/>
          </p:cNvPicPr>
          <p:nvPr/>
        </p:nvPicPr>
        <p:blipFill>
          <a:blip r:embed="rId2">
            <a:duotone>
              <a:schemeClr val="accent2">
                <a:shade val="45000"/>
                <a:satMod val="135000"/>
              </a:schemeClr>
              <a:prstClr val="white"/>
            </a:duotone>
            <a:lum bright="70000" contrast="-80000"/>
            <a:extLst>
              <a:ext uri="{28A0092B-C50C-407E-A947-70E740481C1C}">
                <a14:useLocalDpi xmlns:a14="http://schemas.microsoft.com/office/drawing/2010/main" val="0"/>
              </a:ext>
            </a:extLst>
          </a:blip>
          <a:stretch>
            <a:fillRect/>
          </a:stretch>
        </p:blipFill>
        <p:spPr>
          <a:xfrm>
            <a:off x="697042" y="3360139"/>
            <a:ext cx="630658" cy="460334"/>
          </a:xfrm>
          <a:prstGeom prst="rect">
            <a:avLst/>
          </a:prstGeom>
        </p:spPr>
      </p:pic>
      <p:pic>
        <p:nvPicPr>
          <p:cNvPr id="43" name="Picture 42"/>
          <p:cNvPicPr>
            <a:picLocks noChangeAspect="1"/>
          </p:cNvPicPr>
          <p:nvPr/>
        </p:nvPicPr>
        <p:blipFill>
          <a:blip r:embed="rId3" cstate="print">
            <a:duotone>
              <a:schemeClr val="accent2">
                <a:shade val="45000"/>
                <a:satMod val="135000"/>
              </a:schemeClr>
              <a:prstClr val="white"/>
            </a:duotone>
            <a:lum bright="70000" contrast="-80000"/>
            <a:extLst>
              <a:ext uri="{28A0092B-C50C-407E-A947-70E740481C1C}">
                <a14:useLocalDpi xmlns:a14="http://schemas.microsoft.com/office/drawing/2010/main" val="0"/>
              </a:ext>
            </a:extLst>
          </a:blip>
          <a:stretch>
            <a:fillRect/>
          </a:stretch>
        </p:blipFill>
        <p:spPr>
          <a:xfrm>
            <a:off x="3616091" y="3290544"/>
            <a:ext cx="580413" cy="583484"/>
          </a:xfrm>
          <a:prstGeom prst="rect">
            <a:avLst/>
          </a:prstGeom>
        </p:spPr>
      </p:pic>
      <p:pic>
        <p:nvPicPr>
          <p:cNvPr id="44" name="Picture 43"/>
          <p:cNvPicPr>
            <a:picLocks noChangeAspect="1"/>
          </p:cNvPicPr>
          <p:nvPr/>
        </p:nvPicPr>
        <p:blipFill>
          <a:blip r:embed="rId4">
            <a:duotone>
              <a:schemeClr val="accent2">
                <a:shade val="45000"/>
                <a:satMod val="135000"/>
              </a:schemeClr>
              <a:prstClr val="white"/>
            </a:duotone>
            <a:lum bright="70000" contrast="-80000"/>
            <a:extLst>
              <a:ext uri="{28A0092B-C50C-407E-A947-70E740481C1C}">
                <a14:useLocalDpi xmlns:a14="http://schemas.microsoft.com/office/drawing/2010/main" val="0"/>
              </a:ext>
            </a:extLst>
          </a:blip>
          <a:stretch>
            <a:fillRect/>
          </a:stretch>
        </p:blipFill>
        <p:spPr>
          <a:xfrm>
            <a:off x="6572932" y="3380454"/>
            <a:ext cx="517279" cy="509196"/>
          </a:xfrm>
          <a:prstGeom prst="rect">
            <a:avLst/>
          </a:prstGeom>
        </p:spPr>
      </p:pic>
      <p:sp>
        <p:nvSpPr>
          <p:cNvPr id="45" name="Rectangle 44"/>
          <p:cNvSpPr/>
          <p:nvPr/>
        </p:nvSpPr>
        <p:spPr>
          <a:xfrm>
            <a:off x="240505" y="2335401"/>
            <a:ext cx="2847778" cy="377411"/>
          </a:xfrm>
          <a:prstGeom prst="rect">
            <a:avLst/>
          </a:prstGeom>
          <a:solidFill>
            <a:schemeClr val="accent5">
              <a:lumMod val="20000"/>
              <a:lumOff val="80000"/>
            </a:schemeClr>
          </a:solidFill>
          <a:ln w="28575">
            <a:noFill/>
          </a:ln>
        </p:spPr>
        <p:txBody>
          <a:bodyPr wrap="square" lIns="0" rIns="0" anchor="ctr" anchorCtr="1">
            <a:noAutofit/>
          </a:bodyPr>
          <a:lstStyle/>
          <a:p>
            <a:pPr algn="ctr">
              <a:lnSpc>
                <a:spcPct val="80000"/>
              </a:lnSpc>
              <a:spcAft>
                <a:spcPts val="300"/>
              </a:spcAft>
            </a:pPr>
            <a:r>
              <a:rPr lang="en-US" sz="1600" b="1" kern="100" smtClean="0">
                <a:latin typeface="Arial" pitchFamily="34" charset="0"/>
              </a:rPr>
              <a:t>Entrepreneurial Motivations</a:t>
            </a:r>
            <a:endParaRPr lang="en-US" sz="1600" b="1" kern="100" dirty="0">
              <a:latin typeface="Arial" pitchFamily="34" charset="0"/>
              <a:ea typeface="MS Mincho"/>
              <a:cs typeface="Arial" pitchFamily="34" charset="0"/>
            </a:endParaRPr>
          </a:p>
        </p:txBody>
      </p:sp>
      <p:sp>
        <p:nvSpPr>
          <p:cNvPr id="46" name="Rectangle 45"/>
          <p:cNvSpPr/>
          <p:nvPr/>
        </p:nvSpPr>
        <p:spPr>
          <a:xfrm>
            <a:off x="247074" y="4378805"/>
            <a:ext cx="2834640" cy="584775"/>
          </a:xfrm>
          <a:prstGeom prst="rect">
            <a:avLst/>
          </a:prstGeom>
          <a:noFill/>
        </p:spPr>
        <p:txBody>
          <a:bodyPr wrap="square" lIns="91440" rIns="91440" anchor="t" anchorCtr="0">
            <a:spAutoFit/>
          </a:bodyPr>
          <a:lstStyle/>
          <a:p>
            <a:pPr algn="ctr">
              <a:spcBef>
                <a:spcPts val="200"/>
              </a:spcBef>
            </a:pPr>
            <a:r>
              <a:rPr lang="en-US" sz="1600" b="1" dirty="0" smtClean="0"/>
              <a:t>Long-term </a:t>
            </a:r>
            <a:r>
              <a:rPr lang="en-US" sz="1600" dirty="0"/>
              <a:t>supplemental income </a:t>
            </a:r>
            <a:endParaRPr lang="en-US" sz="1600" dirty="0" smtClean="0"/>
          </a:p>
        </p:txBody>
      </p:sp>
      <p:sp>
        <p:nvSpPr>
          <p:cNvPr id="47" name="Rectangle 46"/>
          <p:cNvSpPr/>
          <p:nvPr/>
        </p:nvSpPr>
        <p:spPr>
          <a:xfrm>
            <a:off x="3155901" y="2336031"/>
            <a:ext cx="2847778" cy="377411"/>
          </a:xfrm>
          <a:prstGeom prst="rect">
            <a:avLst/>
          </a:prstGeom>
          <a:solidFill>
            <a:schemeClr val="accent5">
              <a:lumMod val="20000"/>
              <a:lumOff val="80000"/>
            </a:schemeClr>
          </a:solidFill>
          <a:ln w="28575">
            <a:noFill/>
          </a:ln>
        </p:spPr>
        <p:txBody>
          <a:bodyPr wrap="square" lIns="0" rIns="0" anchor="ctr" anchorCtr="1">
            <a:noAutofit/>
          </a:bodyPr>
          <a:lstStyle/>
          <a:p>
            <a:pPr algn="ctr">
              <a:lnSpc>
                <a:spcPct val="80000"/>
              </a:lnSpc>
              <a:spcAft>
                <a:spcPts val="300"/>
              </a:spcAft>
            </a:pPr>
            <a:r>
              <a:rPr lang="en-US" sz="1600" b="1" kern="100" smtClean="0">
                <a:latin typeface="Arial" pitchFamily="34" charset="0"/>
              </a:rPr>
              <a:t>Lifestyle Motivations</a:t>
            </a:r>
            <a:endParaRPr lang="en-US" sz="1600" b="1" kern="100" dirty="0">
              <a:latin typeface="Arial" pitchFamily="34" charset="0"/>
              <a:ea typeface="MS Mincho"/>
              <a:cs typeface="Arial" pitchFamily="34" charset="0"/>
            </a:endParaRPr>
          </a:p>
        </p:txBody>
      </p:sp>
      <p:sp>
        <p:nvSpPr>
          <p:cNvPr id="48" name="Rectangle 47"/>
          <p:cNvSpPr/>
          <p:nvPr/>
        </p:nvSpPr>
        <p:spPr>
          <a:xfrm>
            <a:off x="3162470" y="4378805"/>
            <a:ext cx="2834640" cy="338554"/>
          </a:xfrm>
          <a:prstGeom prst="rect">
            <a:avLst/>
          </a:prstGeom>
          <a:noFill/>
        </p:spPr>
        <p:txBody>
          <a:bodyPr wrap="square" lIns="91440" rIns="91440" anchor="t" anchorCtr="0">
            <a:spAutoFit/>
          </a:bodyPr>
          <a:lstStyle/>
          <a:p>
            <a:pPr algn="ctr">
              <a:spcBef>
                <a:spcPts val="200"/>
              </a:spcBef>
            </a:pPr>
            <a:r>
              <a:rPr lang="en-US" sz="1600" smtClean="0"/>
              <a:t>It </a:t>
            </a:r>
            <a:r>
              <a:rPr lang="en-US" sz="1600"/>
              <a:t>gives me </a:t>
            </a:r>
            <a:r>
              <a:rPr lang="en-US" sz="1600" b="1" smtClean="0"/>
              <a:t>flexibility</a:t>
            </a:r>
            <a:endParaRPr lang="en-US" sz="1600"/>
          </a:p>
        </p:txBody>
      </p:sp>
      <p:sp>
        <p:nvSpPr>
          <p:cNvPr id="49" name="Rectangle 48"/>
          <p:cNvSpPr/>
          <p:nvPr/>
        </p:nvSpPr>
        <p:spPr>
          <a:xfrm>
            <a:off x="6070707" y="2340230"/>
            <a:ext cx="2847778" cy="377411"/>
          </a:xfrm>
          <a:prstGeom prst="rect">
            <a:avLst/>
          </a:prstGeom>
          <a:solidFill>
            <a:schemeClr val="accent5">
              <a:lumMod val="20000"/>
              <a:lumOff val="80000"/>
            </a:schemeClr>
          </a:solidFill>
          <a:ln w="28575">
            <a:noFill/>
          </a:ln>
        </p:spPr>
        <p:txBody>
          <a:bodyPr wrap="square" lIns="0" rIns="0" anchor="ctr" anchorCtr="1">
            <a:noAutofit/>
          </a:bodyPr>
          <a:lstStyle/>
          <a:p>
            <a:pPr algn="ctr">
              <a:lnSpc>
                <a:spcPct val="80000"/>
              </a:lnSpc>
              <a:spcAft>
                <a:spcPts val="300"/>
              </a:spcAft>
            </a:pPr>
            <a:r>
              <a:rPr lang="en-US" sz="1600" b="1" kern="100" smtClean="0">
                <a:latin typeface="Arial" pitchFamily="34" charset="0"/>
              </a:rPr>
              <a:t>Product</a:t>
            </a:r>
            <a:endParaRPr lang="en-US" sz="1600" b="1" kern="100" dirty="0">
              <a:latin typeface="Arial" pitchFamily="34" charset="0"/>
              <a:ea typeface="MS Mincho"/>
              <a:cs typeface="Arial" pitchFamily="34" charset="0"/>
            </a:endParaRPr>
          </a:p>
        </p:txBody>
      </p:sp>
      <p:sp>
        <p:nvSpPr>
          <p:cNvPr id="50" name="Rectangle 49"/>
          <p:cNvSpPr/>
          <p:nvPr/>
        </p:nvSpPr>
        <p:spPr>
          <a:xfrm>
            <a:off x="6076375" y="4378805"/>
            <a:ext cx="2836442" cy="584775"/>
          </a:xfrm>
          <a:prstGeom prst="rect">
            <a:avLst/>
          </a:prstGeom>
          <a:noFill/>
        </p:spPr>
        <p:txBody>
          <a:bodyPr wrap="square" lIns="91440" rIns="91440" anchor="t" anchorCtr="0">
            <a:spAutoFit/>
          </a:bodyPr>
          <a:lstStyle/>
          <a:p>
            <a:pPr algn="ctr">
              <a:spcBef>
                <a:spcPts val="200"/>
              </a:spcBef>
            </a:pPr>
            <a:r>
              <a:rPr lang="en-US" sz="1600" dirty="0" smtClean="0"/>
              <a:t>I </a:t>
            </a:r>
            <a:r>
              <a:rPr lang="en-US" sz="1600" dirty="0"/>
              <a:t>get the </a:t>
            </a:r>
            <a:r>
              <a:rPr lang="en-US" sz="1600" b="1" dirty="0"/>
              <a:t>products </a:t>
            </a:r>
            <a:r>
              <a:rPr lang="en-US" sz="1600" b="1" dirty="0" smtClean="0"/>
              <a:t/>
            </a:r>
            <a:br>
              <a:rPr lang="en-US" sz="1600" b="1" dirty="0" smtClean="0"/>
            </a:br>
            <a:r>
              <a:rPr lang="en-US" sz="1600" b="1" dirty="0" smtClean="0"/>
              <a:t>at a discount</a:t>
            </a:r>
            <a:r>
              <a:rPr lang="en-US" sz="1600" dirty="0" smtClean="0"/>
              <a:t> </a:t>
            </a:r>
          </a:p>
        </p:txBody>
      </p:sp>
      <p:sp>
        <p:nvSpPr>
          <p:cNvPr id="51" name="Rectangle 50"/>
          <p:cNvSpPr/>
          <p:nvPr/>
        </p:nvSpPr>
        <p:spPr>
          <a:xfrm>
            <a:off x="697042" y="3407091"/>
            <a:ext cx="697627" cy="400110"/>
          </a:xfrm>
          <a:prstGeom prst="rect">
            <a:avLst/>
          </a:prstGeom>
          <a:ln>
            <a:noFill/>
          </a:ln>
        </p:spPr>
        <p:txBody>
          <a:bodyPr wrap="none">
            <a:spAutoFit/>
          </a:bodyPr>
          <a:lstStyle/>
          <a:p>
            <a:pPr algn="ctr">
              <a:spcBef>
                <a:spcPts val="200"/>
              </a:spcBef>
            </a:pPr>
            <a:r>
              <a:rPr lang="en-US" sz="2000" b="1" dirty="0">
                <a:solidFill>
                  <a:schemeClr val="accent2"/>
                </a:solidFill>
              </a:rPr>
              <a:t>48</a:t>
            </a:r>
            <a:r>
              <a:rPr lang="en-US" sz="2000" b="1" dirty="0" smtClean="0">
                <a:solidFill>
                  <a:schemeClr val="accent2"/>
                </a:solidFill>
              </a:rPr>
              <a:t>%</a:t>
            </a:r>
            <a:endParaRPr lang="en-US" sz="2000" b="1" dirty="0">
              <a:solidFill>
                <a:schemeClr val="accent2"/>
              </a:solidFill>
            </a:endParaRPr>
          </a:p>
        </p:txBody>
      </p:sp>
      <p:sp>
        <p:nvSpPr>
          <p:cNvPr id="52" name="Rectangle 51"/>
          <p:cNvSpPr/>
          <p:nvPr/>
        </p:nvSpPr>
        <p:spPr>
          <a:xfrm>
            <a:off x="3604085" y="3407091"/>
            <a:ext cx="697627" cy="400110"/>
          </a:xfrm>
          <a:prstGeom prst="rect">
            <a:avLst/>
          </a:prstGeom>
          <a:ln>
            <a:noFill/>
          </a:ln>
        </p:spPr>
        <p:txBody>
          <a:bodyPr wrap="none">
            <a:spAutoFit/>
          </a:bodyPr>
          <a:lstStyle/>
          <a:p>
            <a:pPr algn="ctr"/>
            <a:r>
              <a:rPr lang="en-US" sz="2000" b="1" dirty="0">
                <a:solidFill>
                  <a:schemeClr val="accent2"/>
                </a:solidFill>
              </a:rPr>
              <a:t>54%</a:t>
            </a:r>
            <a:endParaRPr lang="en-US" sz="2000" dirty="0">
              <a:solidFill>
                <a:schemeClr val="accent2"/>
              </a:solidFill>
            </a:endParaRPr>
          </a:p>
        </p:txBody>
      </p:sp>
      <p:sp>
        <p:nvSpPr>
          <p:cNvPr id="53" name="Rectangle 52"/>
          <p:cNvSpPr/>
          <p:nvPr/>
        </p:nvSpPr>
        <p:spPr>
          <a:xfrm>
            <a:off x="6536235" y="3407091"/>
            <a:ext cx="697627" cy="400110"/>
          </a:xfrm>
          <a:prstGeom prst="rect">
            <a:avLst/>
          </a:prstGeom>
          <a:ln>
            <a:noFill/>
          </a:ln>
        </p:spPr>
        <p:txBody>
          <a:bodyPr wrap="none">
            <a:spAutoFit/>
          </a:bodyPr>
          <a:lstStyle/>
          <a:p>
            <a:pPr algn="ctr">
              <a:spcBef>
                <a:spcPts val="200"/>
              </a:spcBef>
            </a:pPr>
            <a:r>
              <a:rPr lang="en-US" sz="2000" b="1" dirty="0">
                <a:solidFill>
                  <a:schemeClr val="accent2"/>
                </a:solidFill>
              </a:rPr>
              <a:t>57</a:t>
            </a:r>
            <a:r>
              <a:rPr lang="en-US" sz="2000" b="1" dirty="0" smtClean="0">
                <a:solidFill>
                  <a:schemeClr val="accent2"/>
                </a:solidFill>
              </a:rPr>
              <a:t>%</a:t>
            </a:r>
            <a:endParaRPr lang="en-US" sz="2000" b="1" dirty="0">
              <a:solidFill>
                <a:schemeClr val="accent2"/>
              </a:solidFill>
            </a:endParaRPr>
          </a:p>
        </p:txBody>
      </p:sp>
      <p:cxnSp>
        <p:nvCxnSpPr>
          <p:cNvPr id="54" name="Straight Connector 53"/>
          <p:cNvCxnSpPr/>
          <p:nvPr/>
        </p:nvCxnSpPr>
        <p:spPr>
          <a:xfrm>
            <a:off x="3122847" y="2341765"/>
            <a:ext cx="0" cy="2834640"/>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6036733" y="2341765"/>
            <a:ext cx="0" cy="2834640"/>
          </a:xfrm>
          <a:prstGeom prst="line">
            <a:avLst/>
          </a:prstGeom>
        </p:spPr>
        <p:style>
          <a:lnRef idx="2">
            <a:schemeClr val="accent1"/>
          </a:lnRef>
          <a:fillRef idx="0">
            <a:schemeClr val="accent1"/>
          </a:fillRef>
          <a:effectRef idx="1">
            <a:schemeClr val="accent1"/>
          </a:effectRef>
          <a:fontRef idx="minor">
            <a:schemeClr val="tx1"/>
          </a:fontRef>
        </p:style>
      </p:cxnSp>
      <p:sp>
        <p:nvSpPr>
          <p:cNvPr id="56" name="Right Arrow 55"/>
          <p:cNvSpPr/>
          <p:nvPr/>
        </p:nvSpPr>
        <p:spPr>
          <a:xfrm>
            <a:off x="1381718" y="3461504"/>
            <a:ext cx="624023" cy="285020"/>
          </a:xfrm>
          <a:prstGeom prst="rightArrow">
            <a:avLst/>
          </a:prstGeom>
          <a:solidFill>
            <a:schemeClr val="accent2"/>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57" name="Right Arrow 56"/>
          <p:cNvSpPr/>
          <p:nvPr/>
        </p:nvSpPr>
        <p:spPr>
          <a:xfrm>
            <a:off x="4291061" y="3461504"/>
            <a:ext cx="624023" cy="285020"/>
          </a:xfrm>
          <a:prstGeom prst="rightArrow">
            <a:avLst/>
          </a:prstGeom>
          <a:solidFill>
            <a:schemeClr val="accent2"/>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58" name="Right Arrow 57"/>
          <p:cNvSpPr/>
          <p:nvPr/>
        </p:nvSpPr>
        <p:spPr>
          <a:xfrm>
            <a:off x="7209639" y="3461504"/>
            <a:ext cx="622797" cy="285020"/>
          </a:xfrm>
          <a:prstGeom prst="rightArrow">
            <a:avLst/>
          </a:prstGeom>
          <a:solidFill>
            <a:schemeClr val="accent2"/>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2337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Opportunity is strong with product sales to end customers</a:t>
            </a:r>
          </a:p>
        </p:txBody>
      </p:sp>
      <p:sp>
        <p:nvSpPr>
          <p:cNvPr id="4" name="Slide Number Placeholder 3"/>
          <p:cNvSpPr>
            <a:spLocks noGrp="1"/>
          </p:cNvSpPr>
          <p:nvPr>
            <p:ph type="sldNum" sz="quarter" idx="10"/>
          </p:nvPr>
        </p:nvSpPr>
        <p:spPr/>
        <p:txBody>
          <a:bodyPr/>
          <a:lstStyle/>
          <a:p>
            <a:pPr>
              <a:defRPr/>
            </a:pPr>
            <a:r>
              <a:rPr lang="en-US" smtClean="0"/>
              <a:t>Page  ●  </a:t>
            </a:r>
            <a:fld id="{7ABB4967-DEA4-4DB6-A661-AF6B5ACA8B7E}" type="slidenum">
              <a:rPr lang="en-US" smtClean="0"/>
              <a:pPr>
                <a:defRPr/>
              </a:pPr>
              <a:t>16</a:t>
            </a:fld>
            <a:endParaRPr lang="en-US" dirty="0"/>
          </a:p>
        </p:txBody>
      </p:sp>
      <p:sp>
        <p:nvSpPr>
          <p:cNvPr id="14" name="Text Placeholder 4"/>
          <p:cNvSpPr txBox="1">
            <a:spLocks/>
          </p:cNvSpPr>
          <p:nvPr/>
        </p:nvSpPr>
        <p:spPr bwMode="gray">
          <a:xfrm>
            <a:off x="0" y="1826636"/>
            <a:ext cx="6851650" cy="3440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ts val="900"/>
              </a:spcBef>
              <a:spcAft>
                <a:spcPct val="0"/>
              </a:spcAft>
              <a:buChar char="•"/>
              <a:defRPr>
                <a:solidFill>
                  <a:schemeClr val="tx1"/>
                </a:solidFill>
                <a:latin typeface="+mn-lt"/>
                <a:ea typeface="+mn-ea"/>
                <a:cs typeface="+mn-cs"/>
              </a:defRPr>
            </a:lvl1pPr>
            <a:lvl2pPr marL="742950" indent="-285750" algn="l" rtl="0" eaLnBrk="0" fontAlgn="base" hangingPunct="0">
              <a:lnSpc>
                <a:spcPct val="90000"/>
              </a:lnSpc>
              <a:spcBef>
                <a:spcPts val="600"/>
              </a:spcBef>
              <a:spcAft>
                <a:spcPct val="0"/>
              </a:spcAft>
              <a:buChar char="–"/>
              <a:defRPr sz="1600">
                <a:solidFill>
                  <a:schemeClr val="tx1"/>
                </a:solidFill>
                <a:latin typeface="+mn-lt"/>
              </a:defRPr>
            </a:lvl2pPr>
            <a:lvl3pPr marL="1143000" indent="-228600" algn="l" rtl="0" eaLnBrk="0" fontAlgn="base" hangingPunct="0">
              <a:lnSpc>
                <a:spcPct val="90000"/>
              </a:lnSpc>
              <a:spcBef>
                <a:spcPts val="400"/>
              </a:spcBef>
              <a:spcAft>
                <a:spcPct val="0"/>
              </a:spcAft>
              <a:buChar char="•"/>
              <a:defRPr sz="1400">
                <a:solidFill>
                  <a:schemeClr val="tx1"/>
                </a:solidFill>
                <a:latin typeface="+mn-lt"/>
              </a:defRPr>
            </a:lvl3pPr>
            <a:lvl4pPr marL="1600200" indent="-228600" algn="l" rtl="0" eaLnBrk="0" fontAlgn="base" hangingPunct="0">
              <a:lnSpc>
                <a:spcPct val="90000"/>
              </a:lnSpc>
              <a:spcBef>
                <a:spcPts val="300"/>
              </a:spcBef>
              <a:spcAft>
                <a:spcPct val="0"/>
              </a:spcAft>
              <a:buChar char="–"/>
              <a:defRPr sz="1200">
                <a:solidFill>
                  <a:schemeClr val="tx1"/>
                </a:solidFill>
                <a:latin typeface="+mn-lt"/>
              </a:defRPr>
            </a:lvl4pPr>
            <a:lvl5pPr marL="2057400" indent="-228600" algn="l" rtl="0" eaLnBrk="0" fontAlgn="base" hangingPunct="0">
              <a:lnSpc>
                <a:spcPct val="90000"/>
              </a:lnSpc>
              <a:spcBef>
                <a:spcPts val="200"/>
              </a:spcBef>
              <a:spcAft>
                <a:spcPct val="0"/>
              </a:spcAft>
              <a:buChar char="»"/>
              <a:defRPr sz="1100">
                <a:solidFill>
                  <a:schemeClr val="tx1"/>
                </a:solidFill>
                <a:latin typeface="+mn-lt"/>
              </a:defRPr>
            </a:lvl5pPr>
            <a:lvl6pPr marL="2514600" indent="-228600" algn="l" rtl="0" fontAlgn="base">
              <a:spcBef>
                <a:spcPct val="20000"/>
              </a:spcBef>
              <a:spcAft>
                <a:spcPct val="0"/>
              </a:spcAft>
              <a:buChar char="»"/>
              <a:defRPr sz="2000">
                <a:solidFill>
                  <a:srgbClr val="996633"/>
                </a:solidFill>
                <a:latin typeface="+mn-lt"/>
              </a:defRPr>
            </a:lvl6pPr>
            <a:lvl7pPr marL="2971800" indent="-228600" algn="l" rtl="0" fontAlgn="base">
              <a:spcBef>
                <a:spcPct val="20000"/>
              </a:spcBef>
              <a:spcAft>
                <a:spcPct val="0"/>
              </a:spcAft>
              <a:buChar char="»"/>
              <a:defRPr sz="2000">
                <a:solidFill>
                  <a:srgbClr val="996633"/>
                </a:solidFill>
                <a:latin typeface="+mn-lt"/>
              </a:defRPr>
            </a:lvl7pPr>
            <a:lvl8pPr marL="3429000" indent="-228600" algn="l" rtl="0" fontAlgn="base">
              <a:spcBef>
                <a:spcPct val="20000"/>
              </a:spcBef>
              <a:spcAft>
                <a:spcPct val="0"/>
              </a:spcAft>
              <a:buChar char="»"/>
              <a:defRPr sz="2000">
                <a:solidFill>
                  <a:srgbClr val="996633"/>
                </a:solidFill>
                <a:latin typeface="+mn-lt"/>
              </a:defRPr>
            </a:lvl8pPr>
            <a:lvl9pPr marL="3886200" indent="-228600" algn="l" rtl="0" fontAlgn="base">
              <a:spcBef>
                <a:spcPct val="20000"/>
              </a:spcBef>
              <a:spcAft>
                <a:spcPct val="0"/>
              </a:spcAft>
              <a:buChar char="»"/>
              <a:defRPr sz="2000">
                <a:solidFill>
                  <a:srgbClr val="996633"/>
                </a:solidFill>
                <a:latin typeface="+mn-lt"/>
              </a:defRPr>
            </a:lvl9pPr>
          </a:lstStyle>
          <a:p>
            <a:endParaRPr lang="en-US" sz="3200" kern="0" smtClean="0"/>
          </a:p>
          <a:p>
            <a:pPr indent="0">
              <a:buFontTx/>
              <a:buNone/>
            </a:pPr>
            <a:endParaRPr lang="en-US" sz="3200" kern="0" dirty="0" smtClean="0"/>
          </a:p>
        </p:txBody>
      </p:sp>
      <p:sp>
        <p:nvSpPr>
          <p:cNvPr id="15" name="Rectangle 14"/>
          <p:cNvSpPr/>
          <p:nvPr/>
        </p:nvSpPr>
        <p:spPr>
          <a:xfrm>
            <a:off x="1245148" y="2744108"/>
            <a:ext cx="1291486" cy="523220"/>
          </a:xfrm>
          <a:prstGeom prst="rect">
            <a:avLst/>
          </a:prstGeom>
        </p:spPr>
        <p:txBody>
          <a:bodyPr wrap="square">
            <a:spAutoFit/>
          </a:bodyPr>
          <a:lstStyle/>
          <a:p>
            <a:pPr marL="0" lvl="1" algn="ctr"/>
            <a:r>
              <a:rPr lang="en-US" sz="2800" b="1" i="1" dirty="0" smtClean="0">
                <a:solidFill>
                  <a:schemeClr val="accent4"/>
                </a:solidFill>
                <a:latin typeface="Arial" panose="020B0604020202020204" pitchFamily="34" charset="0"/>
                <a:cs typeface="Arial" panose="020B0604020202020204" pitchFamily="34" charset="0"/>
              </a:rPr>
              <a:t>60%</a:t>
            </a:r>
            <a:endParaRPr lang="en-US" sz="1100" i="1" dirty="0">
              <a:solidFill>
                <a:schemeClr val="accent4"/>
              </a:solidFill>
              <a:latin typeface="Arial" panose="020B0604020202020204" pitchFamily="34" charset="0"/>
              <a:cs typeface="Arial" panose="020B0604020202020204" pitchFamily="34" charset="0"/>
            </a:endParaRPr>
          </a:p>
        </p:txBody>
      </p:sp>
      <p:sp>
        <p:nvSpPr>
          <p:cNvPr id="16" name="Rectangle 15"/>
          <p:cNvSpPr/>
          <p:nvPr/>
        </p:nvSpPr>
        <p:spPr>
          <a:xfrm>
            <a:off x="6286712" y="3642635"/>
            <a:ext cx="2669080" cy="1066959"/>
          </a:xfrm>
          <a:prstGeom prst="rect">
            <a:avLst/>
          </a:prstGeom>
          <a:noFill/>
        </p:spPr>
        <p:txBody>
          <a:bodyPr wrap="square">
            <a:spAutoFit/>
          </a:bodyPr>
          <a:lstStyle/>
          <a:p>
            <a:pPr marL="0" lvl="1" algn="ctr">
              <a:lnSpc>
                <a:spcPts val="1920"/>
              </a:lnSpc>
            </a:pPr>
            <a:r>
              <a:rPr lang="en-US" b="1" dirty="0" smtClean="0">
                <a:solidFill>
                  <a:schemeClr val="accent2"/>
                </a:solidFill>
                <a:latin typeface="Arial" panose="020B0604020202020204" pitchFamily="34" charset="0"/>
                <a:cs typeface="Arial" panose="020B0604020202020204" pitchFamily="34" charset="0"/>
              </a:rPr>
              <a:t>…of direct sellers </a:t>
            </a:r>
            <a:r>
              <a:rPr lang="en-US" dirty="0" smtClean="0">
                <a:solidFill>
                  <a:schemeClr val="accent2"/>
                </a:solidFill>
                <a:latin typeface="Arial" panose="020B0604020202020204" pitchFamily="34" charset="0"/>
                <a:cs typeface="Arial" panose="020B0604020202020204" pitchFamily="34" charset="0"/>
              </a:rPr>
              <a:t>say that more than </a:t>
            </a:r>
            <a:r>
              <a:rPr lang="en-US" b="1" dirty="0" smtClean="0">
                <a:solidFill>
                  <a:schemeClr val="accent2"/>
                </a:solidFill>
                <a:latin typeface="Arial" panose="020B0604020202020204" pitchFamily="34" charset="0"/>
                <a:cs typeface="Arial" panose="020B0604020202020204" pitchFamily="34" charset="0"/>
              </a:rPr>
              <a:t>80%</a:t>
            </a:r>
            <a:r>
              <a:rPr lang="en-US" sz="2000" dirty="0" smtClean="0">
                <a:solidFill>
                  <a:schemeClr val="accent2"/>
                </a:solidFill>
                <a:latin typeface="Arial" panose="020B0604020202020204" pitchFamily="34" charset="0"/>
                <a:cs typeface="Arial" panose="020B0604020202020204" pitchFamily="34" charset="0"/>
              </a:rPr>
              <a:t> </a:t>
            </a:r>
            <a:r>
              <a:rPr lang="en-US" dirty="0" smtClean="0">
                <a:solidFill>
                  <a:schemeClr val="accent2"/>
                </a:solidFill>
                <a:latin typeface="Arial" panose="020B0604020202020204" pitchFamily="34" charset="0"/>
                <a:cs typeface="Arial" panose="020B0604020202020204" pitchFamily="34" charset="0"/>
              </a:rPr>
              <a:t>of their customers are </a:t>
            </a:r>
            <a:r>
              <a:rPr lang="en-US" b="1" dirty="0" smtClean="0">
                <a:solidFill>
                  <a:schemeClr val="accent2"/>
                </a:solidFill>
                <a:latin typeface="Arial" panose="020B0604020202020204" pitchFamily="34" charset="0"/>
                <a:cs typeface="Arial" panose="020B0604020202020204" pitchFamily="34" charset="0"/>
              </a:rPr>
              <a:t>repeat customers</a:t>
            </a:r>
            <a:endParaRPr lang="en-US" b="1" dirty="0">
              <a:solidFill>
                <a:schemeClr val="accent2"/>
              </a:solidFill>
              <a:latin typeface="Arial" panose="020B0604020202020204" pitchFamily="34" charset="0"/>
              <a:cs typeface="Arial" panose="020B0604020202020204" pitchFamily="34" charset="0"/>
            </a:endParaRPr>
          </a:p>
        </p:txBody>
      </p:sp>
      <p:sp>
        <p:nvSpPr>
          <p:cNvPr id="17" name="Rectangle 16"/>
          <p:cNvSpPr/>
          <p:nvPr/>
        </p:nvSpPr>
        <p:spPr>
          <a:xfrm>
            <a:off x="3274825" y="4458575"/>
            <a:ext cx="2874386" cy="1200329"/>
          </a:xfrm>
          <a:prstGeom prst="rect">
            <a:avLst/>
          </a:prstGeom>
        </p:spPr>
        <p:txBody>
          <a:bodyPr wrap="square">
            <a:spAutoFit/>
          </a:bodyPr>
          <a:lstStyle/>
          <a:p>
            <a:pPr marL="0" lvl="1" algn="ctr"/>
            <a:r>
              <a:rPr lang="en-US" dirty="0" smtClean="0">
                <a:solidFill>
                  <a:schemeClr val="accent1"/>
                </a:solidFill>
                <a:latin typeface="Arial" panose="020B0604020202020204" pitchFamily="34" charset="0"/>
                <a:cs typeface="Arial" panose="020B0604020202020204" pitchFamily="34" charset="0"/>
              </a:rPr>
              <a:t>...say </a:t>
            </a:r>
            <a:r>
              <a:rPr lang="en-US" dirty="0">
                <a:solidFill>
                  <a:schemeClr val="accent1"/>
                </a:solidFill>
                <a:latin typeface="Arial" panose="020B0604020202020204" pitchFamily="34" charset="0"/>
                <a:cs typeface="Arial" panose="020B0604020202020204" pitchFamily="34" charset="0"/>
              </a:rPr>
              <a:t>they have </a:t>
            </a:r>
            <a:r>
              <a:rPr lang="en-US" b="1" dirty="0">
                <a:solidFill>
                  <a:schemeClr val="accent1"/>
                </a:solidFill>
                <a:latin typeface="Arial" panose="020B0604020202020204" pitchFamily="34" charset="0"/>
                <a:cs typeface="Arial" panose="020B0604020202020204" pitchFamily="34" charset="0"/>
              </a:rPr>
              <a:t>five or more new potential customers</a:t>
            </a:r>
            <a:r>
              <a:rPr lang="en-US" dirty="0">
                <a:solidFill>
                  <a:schemeClr val="accent1"/>
                </a:solidFill>
                <a:latin typeface="Arial" panose="020B0604020202020204" pitchFamily="34" charset="0"/>
                <a:cs typeface="Arial" panose="020B0604020202020204" pitchFamily="34" charset="0"/>
              </a:rPr>
              <a:t> who place an order in a typical </a:t>
            </a:r>
            <a:r>
              <a:rPr lang="en-US" dirty="0" smtClean="0">
                <a:solidFill>
                  <a:schemeClr val="accent1"/>
                </a:solidFill>
                <a:latin typeface="Arial" panose="020B0604020202020204" pitchFamily="34" charset="0"/>
                <a:cs typeface="Arial" panose="020B0604020202020204" pitchFamily="34" charset="0"/>
              </a:rPr>
              <a:t>month</a:t>
            </a:r>
            <a:endParaRPr lang="en-US" dirty="0">
              <a:solidFill>
                <a:schemeClr val="accent1"/>
              </a:solidFill>
              <a:latin typeface="Arial" panose="020B0604020202020204" pitchFamily="34" charset="0"/>
              <a:cs typeface="Arial" panose="020B0604020202020204" pitchFamily="34" charset="0"/>
            </a:endParaRPr>
          </a:p>
        </p:txBody>
      </p:sp>
      <p:graphicFrame>
        <p:nvGraphicFramePr>
          <p:cNvPr id="19" name="Chart 18"/>
          <p:cNvGraphicFramePr/>
          <p:nvPr>
            <p:extLst>
              <p:ext uri="{D42A27DB-BD31-4B8C-83A1-F6EECF244321}">
                <p14:modId xmlns:p14="http://schemas.microsoft.com/office/powerpoint/2010/main" val="3311186835"/>
              </p:ext>
            </p:extLst>
          </p:nvPr>
        </p:nvGraphicFramePr>
        <p:xfrm>
          <a:off x="750242" y="2239160"/>
          <a:ext cx="2198030" cy="15505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Chart 19"/>
          <p:cNvGraphicFramePr/>
          <p:nvPr>
            <p:extLst>
              <p:ext uri="{D42A27DB-BD31-4B8C-83A1-F6EECF244321}">
                <p14:modId xmlns:p14="http://schemas.microsoft.com/office/powerpoint/2010/main" val="216052456"/>
              </p:ext>
            </p:extLst>
          </p:nvPr>
        </p:nvGraphicFramePr>
        <p:xfrm>
          <a:off x="3425825" y="2513659"/>
          <a:ext cx="2502131" cy="2066065"/>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p:cNvSpPr/>
          <p:nvPr/>
        </p:nvSpPr>
        <p:spPr>
          <a:xfrm>
            <a:off x="3948089" y="3134889"/>
            <a:ext cx="1460607" cy="861774"/>
          </a:xfrm>
          <a:prstGeom prst="rect">
            <a:avLst/>
          </a:prstGeom>
        </p:spPr>
        <p:txBody>
          <a:bodyPr wrap="square" anchor="ctr">
            <a:spAutoFit/>
          </a:bodyPr>
          <a:lstStyle/>
          <a:p>
            <a:pPr marL="0" lvl="1" algn="ctr">
              <a:lnSpc>
                <a:spcPts val="3000"/>
              </a:lnSpc>
            </a:pPr>
            <a:r>
              <a:rPr lang="en-US" sz="2800" b="1" i="1" dirty="0" smtClean="0">
                <a:solidFill>
                  <a:schemeClr val="accent1"/>
                </a:solidFill>
                <a:latin typeface="Arial" panose="020B0604020202020204" pitchFamily="34" charset="0"/>
                <a:cs typeface="Arial" panose="020B0604020202020204" pitchFamily="34" charset="0"/>
              </a:rPr>
              <a:t>Nearly 4 </a:t>
            </a:r>
            <a:r>
              <a:rPr lang="en-US" sz="2800" b="1" i="1" smtClean="0">
                <a:solidFill>
                  <a:schemeClr val="accent1"/>
                </a:solidFill>
                <a:latin typeface="Arial" panose="020B0604020202020204" pitchFamily="34" charset="0"/>
                <a:cs typeface="Arial" panose="020B0604020202020204" pitchFamily="34" charset="0"/>
              </a:rPr>
              <a:t>in 10</a:t>
            </a:r>
            <a:endParaRPr lang="en-US" sz="1400" dirty="0">
              <a:solidFill>
                <a:schemeClr val="accent1"/>
              </a:solidFill>
              <a:latin typeface="Arial" panose="020B0604020202020204" pitchFamily="34" charset="0"/>
              <a:cs typeface="Arial" panose="020B0604020202020204" pitchFamily="34" charset="0"/>
            </a:endParaRPr>
          </a:p>
        </p:txBody>
      </p:sp>
      <p:sp>
        <p:nvSpPr>
          <p:cNvPr id="22" name="Rectangle 21"/>
          <p:cNvSpPr/>
          <p:nvPr/>
        </p:nvSpPr>
        <p:spPr>
          <a:xfrm>
            <a:off x="655777" y="3746744"/>
            <a:ext cx="2590343" cy="1200329"/>
          </a:xfrm>
          <a:prstGeom prst="rect">
            <a:avLst/>
          </a:prstGeom>
        </p:spPr>
        <p:txBody>
          <a:bodyPr wrap="square">
            <a:spAutoFit/>
          </a:bodyPr>
          <a:lstStyle/>
          <a:p>
            <a:pPr marL="0" lvl="1" algn="ctr"/>
            <a:r>
              <a:rPr lang="en-US" dirty="0" smtClean="0">
                <a:solidFill>
                  <a:schemeClr val="accent4"/>
                </a:solidFill>
                <a:latin typeface="Arial" panose="020B0604020202020204" pitchFamily="34" charset="0"/>
                <a:cs typeface="Arial" panose="020B0604020202020204" pitchFamily="34" charset="0"/>
              </a:rPr>
              <a:t>…of </a:t>
            </a:r>
            <a:r>
              <a:rPr lang="en-US" dirty="0">
                <a:solidFill>
                  <a:schemeClr val="accent4"/>
                </a:solidFill>
                <a:latin typeface="Arial" panose="020B0604020202020204" pitchFamily="34" charset="0"/>
                <a:cs typeface="Arial" panose="020B0604020202020204" pitchFamily="34" charset="0"/>
              </a:rPr>
              <a:t>direct </a:t>
            </a:r>
            <a:r>
              <a:rPr lang="en-US">
                <a:solidFill>
                  <a:schemeClr val="accent4"/>
                </a:solidFill>
                <a:latin typeface="Arial" panose="020B0604020202020204" pitchFamily="34" charset="0"/>
                <a:cs typeface="Arial" panose="020B0604020202020204" pitchFamily="34" charset="0"/>
              </a:rPr>
              <a:t>sellers </a:t>
            </a:r>
            <a:r>
              <a:rPr lang="en-US" smtClean="0">
                <a:solidFill>
                  <a:schemeClr val="accent4"/>
                </a:solidFill>
                <a:latin typeface="Arial" panose="020B0604020202020204" pitchFamily="34" charset="0"/>
                <a:cs typeface="Arial" panose="020B0604020202020204" pitchFamily="34" charset="0"/>
              </a:rPr>
              <a:t>have </a:t>
            </a:r>
            <a:br>
              <a:rPr lang="en-US" smtClean="0">
                <a:solidFill>
                  <a:schemeClr val="accent4"/>
                </a:solidFill>
                <a:latin typeface="Arial" panose="020B0604020202020204" pitchFamily="34" charset="0"/>
                <a:cs typeface="Arial" panose="020B0604020202020204" pitchFamily="34" charset="0"/>
              </a:rPr>
            </a:br>
            <a:r>
              <a:rPr lang="en-US" b="1" smtClean="0">
                <a:solidFill>
                  <a:schemeClr val="accent4"/>
                </a:solidFill>
                <a:latin typeface="Arial" panose="020B0604020202020204" pitchFamily="34" charset="0"/>
                <a:cs typeface="Arial" panose="020B0604020202020204" pitchFamily="34" charset="0"/>
              </a:rPr>
              <a:t>11 or </a:t>
            </a:r>
            <a:r>
              <a:rPr lang="en-US" b="1" dirty="0">
                <a:solidFill>
                  <a:schemeClr val="accent4"/>
                </a:solidFill>
                <a:latin typeface="Arial" panose="020B0604020202020204" pitchFamily="34" charset="0"/>
                <a:cs typeface="Arial" panose="020B0604020202020204" pitchFamily="34" charset="0"/>
              </a:rPr>
              <a:t>more customers</a:t>
            </a:r>
            <a:r>
              <a:rPr lang="en-US" dirty="0">
                <a:solidFill>
                  <a:schemeClr val="accent4"/>
                </a:solidFill>
                <a:latin typeface="Arial" panose="020B0604020202020204" pitchFamily="34" charset="0"/>
                <a:cs typeface="Arial" panose="020B0604020202020204" pitchFamily="34" charset="0"/>
              </a:rPr>
              <a:t> that are not also direct </a:t>
            </a:r>
            <a:r>
              <a:rPr lang="en-US" dirty="0" smtClean="0">
                <a:solidFill>
                  <a:schemeClr val="accent4"/>
                </a:solidFill>
                <a:latin typeface="Arial" panose="020B0604020202020204" pitchFamily="34" charset="0"/>
                <a:cs typeface="Arial" panose="020B0604020202020204" pitchFamily="34" charset="0"/>
              </a:rPr>
              <a:t>sellers</a:t>
            </a:r>
            <a:endParaRPr lang="en-US" dirty="0">
              <a:solidFill>
                <a:schemeClr val="accent4"/>
              </a:solidFill>
              <a:latin typeface="Arial" panose="020B0604020202020204" pitchFamily="34" charset="0"/>
              <a:cs typeface="Arial" panose="020B0604020202020204" pitchFamily="34" charset="0"/>
            </a:endParaRPr>
          </a:p>
        </p:txBody>
      </p:sp>
      <p:graphicFrame>
        <p:nvGraphicFramePr>
          <p:cNvPr id="23" name="Chart 22"/>
          <p:cNvGraphicFramePr/>
          <p:nvPr>
            <p:extLst>
              <p:ext uri="{D42A27DB-BD31-4B8C-83A1-F6EECF244321}">
                <p14:modId xmlns:p14="http://schemas.microsoft.com/office/powerpoint/2010/main" val="2979267449"/>
              </p:ext>
            </p:extLst>
          </p:nvPr>
        </p:nvGraphicFramePr>
        <p:xfrm>
          <a:off x="6532050" y="1995097"/>
          <a:ext cx="2159969" cy="1758539"/>
        </p:xfrm>
        <a:graphic>
          <a:graphicData uri="http://schemas.openxmlformats.org/drawingml/2006/chart">
            <c:chart xmlns:c="http://schemas.openxmlformats.org/drawingml/2006/chart" xmlns:r="http://schemas.openxmlformats.org/officeDocument/2006/relationships" r:id="rId4"/>
          </a:graphicData>
        </a:graphic>
      </p:graphicFrame>
      <p:sp>
        <p:nvSpPr>
          <p:cNvPr id="24" name="Rectangle 23"/>
          <p:cNvSpPr/>
          <p:nvPr/>
        </p:nvSpPr>
        <p:spPr>
          <a:xfrm>
            <a:off x="6982772" y="2610075"/>
            <a:ext cx="1270199" cy="523220"/>
          </a:xfrm>
          <a:prstGeom prst="rect">
            <a:avLst/>
          </a:prstGeom>
          <a:noFill/>
        </p:spPr>
        <p:txBody>
          <a:bodyPr wrap="square" anchor="ctr">
            <a:spAutoFit/>
          </a:bodyPr>
          <a:lstStyle/>
          <a:p>
            <a:pPr marL="0" lvl="1" algn="ctr"/>
            <a:r>
              <a:rPr lang="en-US" sz="2800" b="1" i="1" dirty="0" smtClean="0">
                <a:solidFill>
                  <a:schemeClr val="accent2"/>
                </a:solidFill>
                <a:latin typeface="Arial" panose="020B0604020202020204" pitchFamily="34" charset="0"/>
                <a:cs typeface="Arial" panose="020B0604020202020204" pitchFamily="34" charset="0"/>
              </a:rPr>
              <a:t>Half</a:t>
            </a:r>
            <a:endParaRPr lang="en-US" sz="1100" b="1" i="1" dirty="0">
              <a:solidFill>
                <a:schemeClr val="accent2"/>
              </a:solidFill>
              <a:latin typeface="Arial" panose="020B0604020202020204" pitchFamily="34" charset="0"/>
              <a:cs typeface="Arial" panose="020B0604020202020204" pitchFamily="34" charset="0"/>
            </a:endParaRPr>
          </a:p>
        </p:txBody>
      </p:sp>
      <p:sp>
        <p:nvSpPr>
          <p:cNvPr id="25" name="Rectangle 24"/>
          <p:cNvSpPr/>
          <p:nvPr/>
        </p:nvSpPr>
        <p:spPr>
          <a:xfrm>
            <a:off x="479377" y="6241864"/>
            <a:ext cx="7870296" cy="215444"/>
          </a:xfrm>
          <a:prstGeom prst="rect">
            <a:avLst/>
          </a:prstGeom>
        </p:spPr>
        <p:txBody>
          <a:bodyPr wrap="square">
            <a:spAutoFit/>
          </a:bodyPr>
          <a:lstStyle/>
          <a:p>
            <a:pPr marL="0" lvl="1"/>
            <a:r>
              <a:rPr lang="en-US" sz="800" dirty="0">
                <a:latin typeface="Arial" pitchFamily="34" charset="0"/>
              </a:rPr>
              <a:t>Source: </a:t>
            </a:r>
            <a:r>
              <a:rPr lang="en-US" sz="800" dirty="0" smtClean="0">
                <a:latin typeface="Arial" pitchFamily="34" charset="0"/>
              </a:rPr>
              <a:t>2014 National Sales Force Survey</a:t>
            </a:r>
            <a:endParaRPr lang="en-US" sz="800" dirty="0">
              <a:latin typeface="Arial" pitchFamily="34" charset="0"/>
            </a:endParaRPr>
          </a:p>
        </p:txBody>
      </p:sp>
    </p:spTree>
    <p:extLst>
      <p:ext uri="{BB962C8B-B14F-4D97-AF65-F5344CB8AC3E}">
        <p14:creationId xmlns:p14="http://schemas.microsoft.com/office/powerpoint/2010/main" val="2641826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rapezoid 14"/>
          <p:cNvSpPr/>
          <p:nvPr/>
        </p:nvSpPr>
        <p:spPr>
          <a:xfrm rot="5400000">
            <a:off x="2040812" y="2635171"/>
            <a:ext cx="1983144" cy="2817973"/>
          </a:xfrm>
          <a:prstGeom prst="trapezoid">
            <a:avLst>
              <a:gd name="adj" fmla="val 32053"/>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395728" y="173736"/>
            <a:ext cx="6518300" cy="1744337"/>
          </a:xfrm>
        </p:spPr>
        <p:txBody>
          <a:bodyPr anchor="t">
            <a:normAutofit/>
          </a:bodyPr>
          <a:lstStyle/>
          <a:p>
            <a:r>
              <a:rPr lang="en-US" dirty="0" smtClean="0"/>
              <a:t>Two-thirds of representatives are satisfied with their return on effort</a:t>
            </a:r>
            <a:endParaRPr lang="en-US" dirty="0"/>
          </a:p>
        </p:txBody>
      </p:sp>
      <p:graphicFrame>
        <p:nvGraphicFramePr>
          <p:cNvPr id="7" name="Chart 6"/>
          <p:cNvGraphicFramePr/>
          <p:nvPr>
            <p:extLst>
              <p:ext uri="{D42A27DB-BD31-4B8C-83A1-F6EECF244321}">
                <p14:modId xmlns:p14="http://schemas.microsoft.com/office/powerpoint/2010/main" val="862076501"/>
              </p:ext>
            </p:extLst>
          </p:nvPr>
        </p:nvGraphicFramePr>
        <p:xfrm>
          <a:off x="215479" y="2901974"/>
          <a:ext cx="2829078" cy="2347673"/>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243413" y="2040314"/>
            <a:ext cx="5621122" cy="646331"/>
          </a:xfrm>
          <a:prstGeom prst="rect">
            <a:avLst/>
          </a:prstGeom>
        </p:spPr>
        <p:txBody>
          <a:bodyPr wrap="square">
            <a:spAutoFit/>
          </a:bodyPr>
          <a:lstStyle/>
          <a:p>
            <a:pPr defTabSz="914400" fontAlgn="base">
              <a:spcBef>
                <a:spcPct val="0"/>
              </a:spcBef>
              <a:spcAft>
                <a:spcPct val="0"/>
              </a:spcAft>
            </a:pPr>
            <a:r>
              <a:rPr lang="en-US" b="1" dirty="0" smtClean="0">
                <a:solidFill>
                  <a:schemeClr val="accent2"/>
                </a:solidFill>
                <a:latin typeface="Arial" panose="020B0604020202020204" pitchFamily="34" charset="0"/>
                <a:cs typeface="Arial" panose="020B0604020202020204" pitchFamily="34" charset="0"/>
              </a:rPr>
              <a:t>Satisfaction with the Amount of Money Earned for Amount of Time Spent on Direct Selling Business</a:t>
            </a:r>
            <a:endParaRPr lang="en-US" b="1" dirty="0">
              <a:solidFill>
                <a:schemeClr val="accent2"/>
              </a:solidFill>
              <a:latin typeface="Arial" panose="020B0604020202020204" pitchFamily="34" charset="0"/>
              <a:cs typeface="Arial" panose="020B0604020202020204" pitchFamily="34" charset="0"/>
            </a:endParaRPr>
          </a:p>
        </p:txBody>
      </p:sp>
      <p:sp>
        <p:nvSpPr>
          <p:cNvPr id="9" name="TextBox 8"/>
          <p:cNvSpPr txBox="1"/>
          <p:nvPr/>
        </p:nvSpPr>
        <p:spPr>
          <a:xfrm>
            <a:off x="5999715" y="3095538"/>
            <a:ext cx="3027409" cy="1846660"/>
          </a:xfrm>
          <a:prstGeom prst="rect">
            <a:avLst/>
          </a:prstGeom>
          <a:noFill/>
        </p:spPr>
        <p:txBody>
          <a:bodyPr wrap="square" tIns="91440" bIns="91440" anchor="t">
            <a:spAutoFit/>
          </a:bodyPr>
          <a:lstStyle/>
          <a:p>
            <a:pPr algn="ctr" defTabSz="914400" fontAlgn="base">
              <a:spcBef>
                <a:spcPct val="0"/>
              </a:spcBef>
              <a:spcAft>
                <a:spcPct val="0"/>
              </a:spcAft>
              <a:defRPr/>
            </a:pPr>
            <a:r>
              <a:rPr lang="en-US" b="1" dirty="0" smtClean="0">
                <a:solidFill>
                  <a:srgbClr val="5582BB"/>
                </a:solidFill>
              </a:rPr>
              <a:t>Nearly </a:t>
            </a:r>
            <a:r>
              <a:rPr lang="en-US" b="1" dirty="0" smtClean="0">
                <a:solidFill>
                  <a:srgbClr val="9E0847"/>
                </a:solidFill>
              </a:rPr>
              <a:t>eight in ten</a:t>
            </a:r>
            <a:r>
              <a:rPr lang="en-US" b="1" dirty="0" smtClean="0">
                <a:solidFill>
                  <a:schemeClr val="bg2"/>
                </a:solidFill>
              </a:rPr>
              <a:t> </a:t>
            </a:r>
            <a:r>
              <a:rPr lang="en-US" dirty="0" smtClean="0">
                <a:solidFill>
                  <a:srgbClr val="5582BB"/>
                </a:solidFill>
              </a:rPr>
              <a:t>say </a:t>
            </a:r>
            <a:br>
              <a:rPr lang="en-US" dirty="0" smtClean="0">
                <a:solidFill>
                  <a:srgbClr val="5582BB"/>
                </a:solidFill>
              </a:rPr>
            </a:br>
            <a:r>
              <a:rPr lang="en-US" dirty="0" smtClean="0">
                <a:solidFill>
                  <a:srgbClr val="5582BB"/>
                </a:solidFill>
              </a:rPr>
              <a:t>the amount of income compared to the amount </a:t>
            </a:r>
            <a:br>
              <a:rPr lang="en-US" dirty="0" smtClean="0">
                <a:solidFill>
                  <a:srgbClr val="5582BB"/>
                </a:solidFill>
              </a:rPr>
            </a:br>
            <a:r>
              <a:rPr lang="en-US" dirty="0" smtClean="0">
                <a:solidFill>
                  <a:srgbClr val="5582BB"/>
                </a:solidFill>
              </a:rPr>
              <a:t>of time invested was</a:t>
            </a:r>
            <a:r>
              <a:rPr lang="en-US" b="1" dirty="0" smtClean="0">
                <a:solidFill>
                  <a:srgbClr val="5582BB"/>
                </a:solidFill>
              </a:rPr>
              <a:t> described accurately and fairly by the company</a:t>
            </a:r>
            <a:endParaRPr lang="en-US" dirty="0">
              <a:solidFill>
                <a:srgbClr val="5582BB"/>
              </a:solidFill>
            </a:endParaRPr>
          </a:p>
        </p:txBody>
      </p:sp>
      <p:pic>
        <p:nvPicPr>
          <p:cNvPr id="12" name="Picture 3" descr="http://www.directsellingeurope.eu/images/partylite_200.jpg"/>
          <p:cNvPicPr>
            <a:picLocks noChangeAspect="1" noChangeArrowheads="1"/>
          </p:cNvPicPr>
          <p:nvPr/>
        </p:nvPicPr>
        <p:blipFill>
          <a:blip r:embed="rId4" cstate="print"/>
          <a:srcRect l="2545" t="2249" r="2015" b="3917"/>
          <a:stretch>
            <a:fillRect/>
          </a:stretch>
        </p:blipFill>
        <p:spPr bwMode="auto">
          <a:xfrm>
            <a:off x="4282482" y="3154222"/>
            <a:ext cx="1321379" cy="1682954"/>
          </a:xfrm>
          <a:prstGeom prst="rect">
            <a:avLst/>
          </a:prstGeom>
          <a:ln>
            <a:noFill/>
          </a:ln>
          <a:effectLst>
            <a:outerShdw blurRad="292100" dist="139700" dir="2700000" algn="tl" rotWithShape="0">
              <a:srgbClr val="333333">
                <a:alpha val="65000"/>
              </a:srgbClr>
            </a:outerShdw>
          </a:effectLst>
        </p:spPr>
      </p:pic>
      <p:sp>
        <p:nvSpPr>
          <p:cNvPr id="23" name="TextBox 22"/>
          <p:cNvSpPr txBox="1"/>
          <p:nvPr/>
        </p:nvSpPr>
        <p:spPr>
          <a:xfrm>
            <a:off x="8773003" y="6544743"/>
            <a:ext cx="370997" cy="215444"/>
          </a:xfrm>
          <a:prstGeom prst="rect">
            <a:avLst/>
          </a:prstGeom>
          <a:noFill/>
        </p:spPr>
        <p:txBody>
          <a:bodyPr wrap="square" rtlCol="0">
            <a:spAutoFit/>
          </a:bodyPr>
          <a:lstStyle/>
          <a:p>
            <a:fld id="{95B2B7EB-A333-49E3-8EC5-86067FD0186B}" type="slidenum">
              <a:rPr lang="en-US" sz="800" smtClean="0">
                <a:solidFill>
                  <a:schemeClr val="bg1">
                    <a:lumMod val="65000"/>
                  </a:schemeClr>
                </a:solidFill>
              </a:rPr>
              <a:t>17</a:t>
            </a:fld>
            <a:endParaRPr lang="en-US" sz="800" dirty="0">
              <a:solidFill>
                <a:schemeClr val="bg1">
                  <a:lumMod val="65000"/>
                </a:schemeClr>
              </a:solidFill>
            </a:endParaRPr>
          </a:p>
        </p:txBody>
      </p:sp>
      <p:sp>
        <p:nvSpPr>
          <p:cNvPr id="19" name="Rectangle 18"/>
          <p:cNvSpPr/>
          <p:nvPr/>
        </p:nvSpPr>
        <p:spPr>
          <a:xfrm>
            <a:off x="228601" y="6498587"/>
            <a:ext cx="8915399" cy="230832"/>
          </a:xfrm>
          <a:prstGeom prst="rect">
            <a:avLst/>
          </a:prstGeom>
        </p:spPr>
        <p:txBody>
          <a:bodyPr wrap="square">
            <a:spAutoFit/>
          </a:bodyPr>
          <a:lstStyle/>
          <a:p>
            <a:pPr marL="0" lvl="1"/>
            <a:r>
              <a:rPr lang="en-US" sz="900" b="1" dirty="0">
                <a:latin typeface="Arial" pitchFamily="34" charset="0"/>
              </a:rPr>
              <a:t>Source: </a:t>
            </a:r>
            <a:r>
              <a:rPr lang="en-US" sz="900" b="1" dirty="0" smtClean="0">
                <a:latin typeface="Arial" pitchFamily="34" charset="0"/>
              </a:rPr>
              <a:t>2014 National Sales Force Survey</a:t>
            </a:r>
            <a:endParaRPr lang="en-US" sz="900" b="1" dirty="0">
              <a:latin typeface="Arial" pitchFamily="34" charset="0"/>
            </a:endParaRPr>
          </a:p>
        </p:txBody>
      </p:sp>
      <p:sp>
        <p:nvSpPr>
          <p:cNvPr id="26" name="Rectangle 25"/>
          <p:cNvSpPr/>
          <p:nvPr/>
        </p:nvSpPr>
        <p:spPr>
          <a:xfrm>
            <a:off x="2392827" y="3564903"/>
            <a:ext cx="2048545" cy="677108"/>
          </a:xfrm>
          <a:prstGeom prst="rect">
            <a:avLst/>
          </a:prstGeom>
        </p:spPr>
        <p:txBody>
          <a:bodyPr wrap="square">
            <a:spAutoFit/>
          </a:bodyPr>
          <a:lstStyle/>
          <a:p>
            <a:pPr algn="ctr" defTabSz="914400" fontAlgn="base">
              <a:spcBef>
                <a:spcPct val="0"/>
              </a:spcBef>
              <a:spcAft>
                <a:spcPct val="0"/>
              </a:spcAft>
            </a:pPr>
            <a:r>
              <a:rPr lang="en-US" sz="2000" b="1" dirty="0" smtClean="0">
                <a:solidFill>
                  <a:schemeClr val="accent1"/>
                </a:solidFill>
                <a:latin typeface="Arial" panose="020B0604020202020204" pitchFamily="34" charset="0"/>
                <a:cs typeface="Arial" panose="020B0604020202020204" pitchFamily="34" charset="0"/>
              </a:rPr>
              <a:t>63% </a:t>
            </a:r>
          </a:p>
          <a:p>
            <a:pPr algn="ctr" defTabSz="914400" fontAlgn="base">
              <a:spcBef>
                <a:spcPct val="0"/>
              </a:spcBef>
              <a:spcAft>
                <a:spcPct val="0"/>
              </a:spcAft>
            </a:pPr>
            <a:r>
              <a:rPr lang="en-US" b="1" dirty="0" smtClean="0">
                <a:solidFill>
                  <a:schemeClr val="accent1"/>
                </a:solidFill>
                <a:latin typeface="Arial" panose="020B0604020202020204" pitchFamily="34" charset="0"/>
                <a:cs typeface="Arial" panose="020B0604020202020204" pitchFamily="34" charset="0"/>
              </a:rPr>
              <a:t>Total Satisfied</a:t>
            </a:r>
            <a:endParaRPr lang="en-US" b="1" dirty="0">
              <a:solidFill>
                <a:schemeClr val="accent1"/>
              </a:solidFill>
              <a:latin typeface="Arial" panose="020B0604020202020204" pitchFamily="34" charset="0"/>
              <a:cs typeface="Arial" panose="020B0604020202020204" pitchFamily="34" charset="0"/>
            </a:endParaRPr>
          </a:p>
        </p:txBody>
      </p:sp>
      <p:sp>
        <p:nvSpPr>
          <p:cNvPr id="3" name="TextBox 2"/>
          <p:cNvSpPr txBox="1"/>
          <p:nvPr/>
        </p:nvSpPr>
        <p:spPr>
          <a:xfrm>
            <a:off x="1708763" y="3675030"/>
            <a:ext cx="564077" cy="307777"/>
          </a:xfrm>
          <a:prstGeom prst="rect">
            <a:avLst/>
          </a:prstGeom>
          <a:noFill/>
        </p:spPr>
        <p:txBody>
          <a:bodyPr wrap="none" rtlCol="0">
            <a:spAutoFit/>
          </a:bodyPr>
          <a:lstStyle/>
          <a:p>
            <a:r>
              <a:rPr lang="en-US" sz="1400" b="1" dirty="0" smtClean="0">
                <a:solidFill>
                  <a:schemeClr val="bg1"/>
                </a:solidFill>
              </a:rPr>
              <a:t>Very</a:t>
            </a:r>
            <a:endParaRPr lang="en-US" sz="1400" b="1" dirty="0">
              <a:solidFill>
                <a:schemeClr val="bg1"/>
              </a:solidFill>
            </a:endParaRPr>
          </a:p>
        </p:txBody>
      </p:sp>
      <p:sp>
        <p:nvSpPr>
          <p:cNvPr id="24" name="TextBox 23"/>
          <p:cNvSpPr txBox="1"/>
          <p:nvPr/>
        </p:nvSpPr>
        <p:spPr>
          <a:xfrm>
            <a:off x="1136109" y="4398316"/>
            <a:ext cx="1082523" cy="307777"/>
          </a:xfrm>
          <a:prstGeom prst="rect">
            <a:avLst/>
          </a:prstGeom>
          <a:noFill/>
        </p:spPr>
        <p:txBody>
          <a:bodyPr wrap="none" rtlCol="0">
            <a:spAutoFit/>
          </a:bodyPr>
          <a:lstStyle/>
          <a:p>
            <a:r>
              <a:rPr lang="en-US" sz="1400" b="1" dirty="0" smtClean="0">
                <a:solidFill>
                  <a:srgbClr val="FFFFFF"/>
                </a:solidFill>
              </a:rPr>
              <a:t>Somewhat</a:t>
            </a:r>
            <a:endParaRPr lang="en-US" sz="1400" b="1" dirty="0">
              <a:solidFill>
                <a:srgbClr val="FFFFFF"/>
              </a:solidFill>
            </a:endParaRPr>
          </a:p>
        </p:txBody>
      </p:sp>
      <p:grpSp>
        <p:nvGrpSpPr>
          <p:cNvPr id="28" name="Group 27"/>
          <p:cNvGrpSpPr/>
          <p:nvPr/>
        </p:nvGrpSpPr>
        <p:grpSpPr>
          <a:xfrm>
            <a:off x="6069572" y="2987712"/>
            <a:ext cx="2887695" cy="2646096"/>
            <a:chOff x="6352673" y="2223271"/>
            <a:chExt cx="2791327" cy="1707526"/>
          </a:xfrm>
        </p:grpSpPr>
        <p:cxnSp>
          <p:nvCxnSpPr>
            <p:cNvPr id="29" name="Straight Connector 28"/>
            <p:cNvCxnSpPr/>
            <p:nvPr/>
          </p:nvCxnSpPr>
          <p:spPr>
            <a:xfrm>
              <a:off x="6352673" y="2223271"/>
              <a:ext cx="279132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6352674" y="3930797"/>
              <a:ext cx="2791326" cy="0"/>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208401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193598" y="1918229"/>
            <a:ext cx="5593312" cy="444361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395728" y="173736"/>
            <a:ext cx="6245352" cy="1744337"/>
          </a:xfrm>
        </p:spPr>
        <p:txBody>
          <a:bodyPr anchor="t">
            <a:normAutofit/>
          </a:bodyPr>
          <a:lstStyle/>
          <a:p>
            <a:r>
              <a:rPr lang="en-US" dirty="0" smtClean="0"/>
              <a:t>Eight in ten representatives describe the experience of direct selling positively</a:t>
            </a:r>
            <a:endParaRPr lang="en-US" dirty="0"/>
          </a:p>
        </p:txBody>
      </p:sp>
      <p:sp>
        <p:nvSpPr>
          <p:cNvPr id="5" name="Text Placeholder 4"/>
          <p:cNvSpPr txBox="1">
            <a:spLocks/>
          </p:cNvSpPr>
          <p:nvPr/>
        </p:nvSpPr>
        <p:spPr>
          <a:xfrm>
            <a:off x="5964225" y="2403927"/>
            <a:ext cx="2908206" cy="3575096"/>
          </a:xfrm>
          <a:prstGeom prst="rect">
            <a:avLst/>
          </a:prstGeom>
          <a:noFill/>
          <a:ln w="28575">
            <a:noFill/>
          </a:ln>
        </p:spPr>
        <p:txBody>
          <a:bodyPr vert="horz" lIns="182880" tIns="91440" rIns="182880" bIns="91440" anchor="ctr"/>
          <a:lstStyle>
            <a:lvl1pPr marL="0" indent="0" algn="l" defTabSz="457200" rtl="0" eaLnBrk="1" latinLnBrk="0" hangingPunct="1">
              <a:spcBef>
                <a:spcPct val="20000"/>
              </a:spcBef>
              <a:buFont typeface="Arial"/>
              <a:buNone/>
              <a:defRPr sz="2800" kern="1200">
                <a:solidFill>
                  <a:srgbClr val="612C17"/>
                </a:solidFill>
                <a:effectLst/>
                <a:latin typeface="Arial"/>
                <a:ea typeface="+mn-ea"/>
                <a:cs typeface="Arial"/>
              </a:defRPr>
            </a:lvl1pPr>
            <a:lvl2pPr marL="684213" indent="-227013" algn="l" defTabSz="457200" rtl="0" eaLnBrk="1" latinLnBrk="0" hangingPunct="1">
              <a:spcBef>
                <a:spcPct val="20000"/>
              </a:spcBef>
              <a:buSzPct val="100000"/>
              <a:buFont typeface="Wingdings" charset="2"/>
              <a:buChar char="§"/>
              <a:defRPr sz="2400" kern="1200">
                <a:solidFill>
                  <a:srgbClr val="612C17"/>
                </a:solidFill>
                <a:effectLst/>
                <a:latin typeface="Arial"/>
                <a:ea typeface="+mn-ea"/>
                <a:cs typeface="Arial"/>
              </a:defRPr>
            </a:lvl2pPr>
            <a:lvl3pPr marL="1025525" indent="-223838" algn="l" defTabSz="457200" rtl="0" eaLnBrk="1" latinLnBrk="0" hangingPunct="1">
              <a:spcBef>
                <a:spcPct val="20000"/>
              </a:spcBef>
              <a:buFont typeface="Arial"/>
              <a:buChar char="•"/>
              <a:defRPr sz="2000" kern="1200">
                <a:solidFill>
                  <a:srgbClr val="612C17"/>
                </a:solidFill>
                <a:effectLst/>
                <a:latin typeface="Arial"/>
                <a:ea typeface="+mn-ea"/>
                <a:cs typeface="Arial"/>
              </a:defRPr>
            </a:lvl3pPr>
            <a:lvl4pPr marL="1374775" indent="-230188" algn="l" defTabSz="457200" rtl="0" eaLnBrk="1" latinLnBrk="0" hangingPunct="1">
              <a:spcBef>
                <a:spcPct val="20000"/>
              </a:spcBef>
              <a:buFont typeface="Wingdings" charset="2"/>
              <a:buChar char="§"/>
              <a:defRPr sz="1800" kern="1200">
                <a:solidFill>
                  <a:srgbClr val="612C17"/>
                </a:solidFill>
                <a:effectLst/>
                <a:latin typeface="Arial"/>
                <a:ea typeface="+mn-ea"/>
                <a:cs typeface="Arial"/>
              </a:defRPr>
            </a:lvl4pPr>
            <a:lvl5pPr marL="1716088" indent="-230188" algn="l" defTabSz="457200" rtl="0" eaLnBrk="1" latinLnBrk="0" hangingPunct="1">
              <a:spcBef>
                <a:spcPct val="20000"/>
              </a:spcBef>
              <a:buFont typeface="Arial"/>
              <a:buChar char="•"/>
              <a:defRPr sz="1600" kern="1200">
                <a:solidFill>
                  <a:srgbClr val="612C17"/>
                </a:solidFill>
                <a:effectLst/>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b="1" dirty="0">
                <a:solidFill>
                  <a:schemeClr val="accent2"/>
                </a:solidFill>
              </a:rPr>
              <a:t>Gen </a:t>
            </a:r>
            <a:r>
              <a:rPr lang="en-US" sz="1800" b="1" dirty="0" smtClean="0">
                <a:solidFill>
                  <a:schemeClr val="accent2"/>
                </a:solidFill>
              </a:rPr>
              <a:t>Y</a:t>
            </a:r>
            <a:r>
              <a:rPr lang="en-US" sz="1800" dirty="0" smtClean="0">
                <a:solidFill>
                  <a:schemeClr val="accent2"/>
                </a:solidFill>
              </a:rPr>
              <a:t> </a:t>
            </a:r>
            <a:r>
              <a:rPr lang="en-US" sz="1800" dirty="0">
                <a:solidFill>
                  <a:schemeClr val="accent2"/>
                </a:solidFill>
              </a:rPr>
              <a:t>are more likely </a:t>
            </a:r>
            <a:r>
              <a:rPr lang="en-US" sz="1800" dirty="0" smtClean="0">
                <a:solidFill>
                  <a:schemeClr val="accent2"/>
                </a:solidFill>
              </a:rPr>
              <a:t>to:</a:t>
            </a:r>
          </a:p>
          <a:p>
            <a:pPr marL="171450" indent="-171450">
              <a:spcBef>
                <a:spcPts val="600"/>
              </a:spcBef>
              <a:buFont typeface="Arial" panose="020B0604020202020204" pitchFamily="34" charset="0"/>
              <a:buChar char="•"/>
            </a:pPr>
            <a:r>
              <a:rPr lang="en-US" sz="1800" dirty="0" smtClean="0">
                <a:solidFill>
                  <a:schemeClr val="accent2"/>
                </a:solidFill>
              </a:rPr>
              <a:t>Say </a:t>
            </a:r>
            <a:r>
              <a:rPr lang="en-US" sz="1800" dirty="0">
                <a:solidFill>
                  <a:schemeClr val="accent2"/>
                </a:solidFill>
              </a:rPr>
              <a:t>the experience </a:t>
            </a:r>
            <a:r>
              <a:rPr lang="en-US" sz="1800" dirty="0" smtClean="0">
                <a:solidFill>
                  <a:schemeClr val="accent2"/>
                </a:solidFill>
              </a:rPr>
              <a:t/>
            </a:r>
            <a:br>
              <a:rPr lang="en-US" sz="1800" dirty="0" smtClean="0">
                <a:solidFill>
                  <a:schemeClr val="accent2"/>
                </a:solidFill>
              </a:rPr>
            </a:br>
            <a:r>
              <a:rPr lang="en-US" sz="1800" dirty="0" smtClean="0">
                <a:solidFill>
                  <a:schemeClr val="accent2"/>
                </a:solidFill>
              </a:rPr>
              <a:t>in </a:t>
            </a:r>
            <a:r>
              <a:rPr lang="en-US" sz="1800" dirty="0">
                <a:solidFill>
                  <a:schemeClr val="accent2"/>
                </a:solidFill>
              </a:rPr>
              <a:t>direct selling </a:t>
            </a:r>
            <a:r>
              <a:rPr lang="en-US" sz="1800" b="1" dirty="0">
                <a:solidFill>
                  <a:schemeClr val="accent2"/>
                </a:solidFill>
              </a:rPr>
              <a:t>has exceeded their expectations </a:t>
            </a:r>
          </a:p>
          <a:p>
            <a:pPr marL="171450" indent="-171450">
              <a:spcBef>
                <a:spcPts val="600"/>
              </a:spcBef>
              <a:buFont typeface="Arial" panose="020B0604020202020204" pitchFamily="34" charset="0"/>
              <a:buChar char="•"/>
            </a:pPr>
            <a:r>
              <a:rPr lang="en-US" sz="1800" dirty="0" smtClean="0">
                <a:solidFill>
                  <a:schemeClr val="accent2"/>
                </a:solidFill>
              </a:rPr>
              <a:t>Enjoy </a:t>
            </a:r>
            <a:r>
              <a:rPr lang="en-US" sz="1800" dirty="0">
                <a:solidFill>
                  <a:schemeClr val="accent2"/>
                </a:solidFill>
              </a:rPr>
              <a:t>the </a:t>
            </a:r>
            <a:r>
              <a:rPr lang="en-US" sz="1800" b="1" dirty="0">
                <a:solidFill>
                  <a:schemeClr val="accent2"/>
                </a:solidFill>
              </a:rPr>
              <a:t>flexibility and the short term supplemental </a:t>
            </a:r>
            <a:r>
              <a:rPr lang="en-US" sz="1800" b="1" dirty="0" smtClean="0">
                <a:solidFill>
                  <a:srgbClr val="5582BB"/>
                </a:solidFill>
              </a:rPr>
              <a:t>income</a:t>
            </a:r>
            <a:endParaRPr lang="en-US" sz="1800" b="1" dirty="0">
              <a:solidFill>
                <a:srgbClr val="5582BB"/>
              </a:solidFill>
            </a:endParaRPr>
          </a:p>
        </p:txBody>
      </p:sp>
      <p:sp>
        <p:nvSpPr>
          <p:cNvPr id="11" name="Rectangle 9"/>
          <p:cNvSpPr>
            <a:spLocks noChangeArrowheads="1"/>
          </p:cNvSpPr>
          <p:nvPr/>
        </p:nvSpPr>
        <p:spPr bwMode="auto">
          <a:xfrm>
            <a:off x="309725" y="1973228"/>
            <a:ext cx="4168175" cy="447387"/>
          </a:xfrm>
          <a:prstGeom prst="rect">
            <a:avLst/>
          </a:prstGeom>
          <a:noFill/>
          <a:ln w="9525">
            <a:noFill/>
            <a:miter lim="800000"/>
            <a:headEnd/>
            <a:tailEnd/>
          </a:ln>
        </p:spPr>
        <p:txBody>
          <a:bodyPr lIns="91440" tIns="45720" rIns="91440" bIns="45720"/>
          <a:lstStyle/>
          <a:p>
            <a:pPr defTabSz="914400" fontAlgn="base">
              <a:spcBef>
                <a:spcPct val="0"/>
              </a:spcBef>
              <a:spcAft>
                <a:spcPct val="0"/>
              </a:spcAft>
            </a:pPr>
            <a:r>
              <a:rPr lang="en-US" b="1" dirty="0" smtClean="0">
                <a:solidFill>
                  <a:srgbClr val="5582BB"/>
                </a:solidFill>
                <a:latin typeface="Arial" panose="020B0604020202020204" pitchFamily="34" charset="0"/>
                <a:cs typeface="Arial" panose="020B0604020202020204" pitchFamily="34" charset="0"/>
              </a:rPr>
              <a:t>Experience in Direct Selling</a:t>
            </a:r>
          </a:p>
        </p:txBody>
      </p:sp>
      <p:graphicFrame>
        <p:nvGraphicFramePr>
          <p:cNvPr id="14" name="Chart 13"/>
          <p:cNvGraphicFramePr/>
          <p:nvPr>
            <p:extLst>
              <p:ext uri="{D42A27DB-BD31-4B8C-83A1-F6EECF244321}">
                <p14:modId xmlns:p14="http://schemas.microsoft.com/office/powerpoint/2010/main" val="1446485141"/>
              </p:ext>
            </p:extLst>
          </p:nvPr>
        </p:nvGraphicFramePr>
        <p:xfrm>
          <a:off x="646333" y="2646407"/>
          <a:ext cx="3803851" cy="3506279"/>
        </p:xfrm>
        <a:graphic>
          <a:graphicData uri="http://schemas.openxmlformats.org/drawingml/2006/chart">
            <c:chart xmlns:c="http://schemas.openxmlformats.org/drawingml/2006/chart" xmlns:r="http://schemas.openxmlformats.org/officeDocument/2006/relationships" r:id="rId3"/>
          </a:graphicData>
        </a:graphic>
      </p:graphicFrame>
      <p:sp>
        <p:nvSpPr>
          <p:cNvPr id="17" name="Right Brace 16"/>
          <p:cNvSpPr/>
          <p:nvPr/>
        </p:nvSpPr>
        <p:spPr>
          <a:xfrm>
            <a:off x="4296874" y="2963227"/>
            <a:ext cx="146974" cy="1636196"/>
          </a:xfrm>
          <a:prstGeom prst="rightBrace">
            <a:avLst>
              <a:gd name="adj1" fmla="val 0"/>
              <a:gd name="adj2" fmla="val 50000"/>
            </a:avLst>
          </a:prstGeom>
          <a:noFill/>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base">
              <a:spcBef>
                <a:spcPct val="0"/>
              </a:spcBef>
              <a:spcAft>
                <a:spcPct val="0"/>
              </a:spcAft>
            </a:pPr>
            <a:endParaRPr lang="en-US" dirty="0">
              <a:solidFill>
                <a:prstClr val="black"/>
              </a:solidFill>
            </a:endParaRPr>
          </a:p>
        </p:txBody>
      </p:sp>
      <p:sp>
        <p:nvSpPr>
          <p:cNvPr id="18" name="Rectangle 13"/>
          <p:cNvSpPr>
            <a:spLocks noChangeArrowheads="1"/>
          </p:cNvSpPr>
          <p:nvPr/>
        </p:nvSpPr>
        <p:spPr bwMode="auto">
          <a:xfrm>
            <a:off x="4328774" y="3495811"/>
            <a:ext cx="834451" cy="552692"/>
          </a:xfrm>
          <a:prstGeom prst="rect">
            <a:avLst/>
          </a:prstGeom>
          <a:noFill/>
          <a:ln w="9525">
            <a:noFill/>
            <a:miter lim="800000"/>
            <a:headEnd/>
            <a:tailEnd/>
          </a:ln>
        </p:spPr>
        <p:txBody>
          <a:bodyPr lIns="0" tIns="0" rIns="0" bIns="0" anchor="ctr"/>
          <a:lstStyle/>
          <a:p>
            <a:pPr algn="ctr" defTabSz="914400" fontAlgn="base">
              <a:spcBef>
                <a:spcPct val="0"/>
              </a:spcBef>
              <a:spcAft>
                <a:spcPct val="0"/>
              </a:spcAft>
            </a:pPr>
            <a:r>
              <a:rPr lang="en-US" b="1" dirty="0" smtClean="0">
                <a:solidFill>
                  <a:srgbClr val="B9282B"/>
                </a:solidFill>
              </a:rPr>
              <a:t>82%</a:t>
            </a:r>
            <a:endParaRPr lang="en-US" sz="1100" b="1" dirty="0">
              <a:solidFill>
                <a:srgbClr val="B9282B"/>
              </a:solidFill>
              <a:latin typeface="Arial Narrow" pitchFamily="34" charset="0"/>
            </a:endParaRPr>
          </a:p>
        </p:txBody>
      </p:sp>
      <p:sp>
        <p:nvSpPr>
          <p:cNvPr id="20" name="Right Brace 19"/>
          <p:cNvSpPr/>
          <p:nvPr/>
        </p:nvSpPr>
        <p:spPr>
          <a:xfrm>
            <a:off x="3382475" y="4703179"/>
            <a:ext cx="146974" cy="1101435"/>
          </a:xfrm>
          <a:prstGeom prst="rightBrace">
            <a:avLst>
              <a:gd name="adj1" fmla="val 0"/>
              <a:gd name="adj2" fmla="val 50000"/>
            </a:avLst>
          </a:prstGeom>
          <a:noFill/>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base">
              <a:spcBef>
                <a:spcPct val="0"/>
              </a:spcBef>
              <a:spcAft>
                <a:spcPct val="0"/>
              </a:spcAft>
            </a:pPr>
            <a:endParaRPr lang="en-US" dirty="0">
              <a:solidFill>
                <a:prstClr val="black"/>
              </a:solidFill>
            </a:endParaRPr>
          </a:p>
        </p:txBody>
      </p:sp>
      <p:sp>
        <p:nvSpPr>
          <p:cNvPr id="21" name="Rectangle 13"/>
          <p:cNvSpPr>
            <a:spLocks noChangeArrowheads="1"/>
          </p:cNvSpPr>
          <p:nvPr/>
        </p:nvSpPr>
        <p:spPr bwMode="auto">
          <a:xfrm>
            <a:off x="3396226" y="4961105"/>
            <a:ext cx="834451" cy="552692"/>
          </a:xfrm>
          <a:prstGeom prst="rect">
            <a:avLst/>
          </a:prstGeom>
          <a:noFill/>
          <a:ln w="9525">
            <a:noFill/>
            <a:miter lim="800000"/>
            <a:headEnd/>
            <a:tailEnd/>
          </a:ln>
        </p:spPr>
        <p:txBody>
          <a:bodyPr lIns="0" tIns="0" rIns="0" bIns="0" anchor="ctr"/>
          <a:lstStyle/>
          <a:p>
            <a:pPr algn="ctr" defTabSz="914400" fontAlgn="base">
              <a:spcBef>
                <a:spcPct val="0"/>
              </a:spcBef>
              <a:spcAft>
                <a:spcPct val="0"/>
              </a:spcAft>
            </a:pPr>
            <a:r>
              <a:rPr lang="en-US" b="1" dirty="0" smtClean="0">
                <a:solidFill>
                  <a:schemeClr val="accent2"/>
                </a:solidFill>
              </a:rPr>
              <a:t>18%</a:t>
            </a:r>
            <a:endParaRPr lang="en-US" sz="1100" b="1" dirty="0">
              <a:solidFill>
                <a:schemeClr val="accent2"/>
              </a:solidFill>
              <a:latin typeface="Arial Narrow" pitchFamily="34" charset="0"/>
            </a:endParaRPr>
          </a:p>
        </p:txBody>
      </p:sp>
      <p:sp>
        <p:nvSpPr>
          <p:cNvPr id="23" name="TextBox 22"/>
          <p:cNvSpPr txBox="1"/>
          <p:nvPr/>
        </p:nvSpPr>
        <p:spPr>
          <a:xfrm>
            <a:off x="8773003" y="6544743"/>
            <a:ext cx="370997" cy="215444"/>
          </a:xfrm>
          <a:prstGeom prst="rect">
            <a:avLst/>
          </a:prstGeom>
          <a:noFill/>
        </p:spPr>
        <p:txBody>
          <a:bodyPr wrap="square" rtlCol="0">
            <a:spAutoFit/>
          </a:bodyPr>
          <a:lstStyle/>
          <a:p>
            <a:fld id="{95B2B7EB-A333-49E3-8EC5-86067FD0186B}" type="slidenum">
              <a:rPr lang="en-US" sz="800" smtClean="0">
                <a:solidFill>
                  <a:schemeClr val="bg1">
                    <a:lumMod val="65000"/>
                  </a:schemeClr>
                </a:solidFill>
              </a:rPr>
              <a:t>18</a:t>
            </a:fld>
            <a:endParaRPr lang="en-US" sz="800" dirty="0">
              <a:solidFill>
                <a:schemeClr val="bg1">
                  <a:lumMod val="65000"/>
                </a:schemeClr>
              </a:solidFill>
            </a:endParaRPr>
          </a:p>
        </p:txBody>
      </p:sp>
      <p:sp>
        <p:nvSpPr>
          <p:cNvPr id="19" name="Rectangle 18"/>
          <p:cNvSpPr/>
          <p:nvPr/>
        </p:nvSpPr>
        <p:spPr>
          <a:xfrm>
            <a:off x="228600" y="6498587"/>
            <a:ext cx="8915400" cy="230832"/>
          </a:xfrm>
          <a:prstGeom prst="rect">
            <a:avLst/>
          </a:prstGeom>
        </p:spPr>
        <p:txBody>
          <a:bodyPr wrap="square">
            <a:spAutoFit/>
          </a:bodyPr>
          <a:lstStyle/>
          <a:p>
            <a:pPr marL="0" lvl="1"/>
            <a:r>
              <a:rPr lang="en-US" sz="900" b="1" dirty="0">
                <a:latin typeface="Arial" pitchFamily="34" charset="0"/>
              </a:rPr>
              <a:t>Source: </a:t>
            </a:r>
            <a:r>
              <a:rPr lang="en-US" sz="900" b="1" dirty="0" smtClean="0">
                <a:latin typeface="Arial" pitchFamily="34" charset="0"/>
              </a:rPr>
              <a:t>2014 National Sales Force Survey</a:t>
            </a:r>
            <a:endParaRPr lang="en-US" sz="900" b="1" dirty="0">
              <a:latin typeface="Arial" pitchFamily="34" charset="0"/>
            </a:endParaRPr>
          </a:p>
        </p:txBody>
      </p:sp>
      <p:grpSp>
        <p:nvGrpSpPr>
          <p:cNvPr id="27" name="Group 26"/>
          <p:cNvGrpSpPr/>
          <p:nvPr/>
        </p:nvGrpSpPr>
        <p:grpSpPr>
          <a:xfrm>
            <a:off x="5995107" y="2464950"/>
            <a:ext cx="2887695" cy="3451131"/>
            <a:chOff x="6352673" y="2223271"/>
            <a:chExt cx="2791327" cy="1707526"/>
          </a:xfrm>
        </p:grpSpPr>
        <p:cxnSp>
          <p:nvCxnSpPr>
            <p:cNvPr id="28" name="Straight Connector 27"/>
            <p:cNvCxnSpPr/>
            <p:nvPr/>
          </p:nvCxnSpPr>
          <p:spPr>
            <a:xfrm>
              <a:off x="6352673" y="2223271"/>
              <a:ext cx="279132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6352674" y="3930797"/>
              <a:ext cx="2791326" cy="0"/>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446719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i.wsj.net/public/resources/images/PJ-BV245_FASHIO_G_20140604180324.jpg"/>
          <p:cNvPicPr>
            <a:picLocks noGrp="1" noChangeAspect="1" noChangeArrowheads="1"/>
          </p:cNvPicPr>
          <p:nvPr>
            <p:ph idx="4294967295"/>
          </p:nvPr>
        </p:nvPicPr>
        <p:blipFill rotWithShape="1">
          <a:blip r:embed="rId3">
            <a:extLst>
              <a:ext uri="{28A0092B-C50C-407E-A947-70E740481C1C}">
                <a14:useLocalDpi xmlns:a14="http://schemas.microsoft.com/office/drawing/2010/main" val="0"/>
              </a:ext>
            </a:extLst>
          </a:blip>
          <a:srcRect l="23109" t="21958" r="6045" b="21958"/>
          <a:stretch/>
        </p:blipFill>
        <p:spPr bwMode="auto">
          <a:xfrm>
            <a:off x="2020823" y="4024216"/>
            <a:ext cx="2560321" cy="180404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16000" y="-459619"/>
            <a:ext cx="184666" cy="369332"/>
          </a:xfrm>
          <a:prstGeom prst="rect">
            <a:avLst/>
          </a:prstGeom>
          <a:noFill/>
        </p:spPr>
        <p:txBody>
          <a:bodyPr wrap="none" rtlCol="0">
            <a:spAutoFit/>
          </a:bodyPr>
          <a:lstStyle/>
          <a:p>
            <a:endParaRPr lang="en-US" dirty="0"/>
          </a:p>
        </p:txBody>
      </p:sp>
      <p:sp>
        <p:nvSpPr>
          <p:cNvPr id="12" name="TextBox 11"/>
          <p:cNvSpPr txBox="1"/>
          <p:nvPr/>
        </p:nvSpPr>
        <p:spPr>
          <a:xfrm>
            <a:off x="8773003" y="6544743"/>
            <a:ext cx="370997" cy="215444"/>
          </a:xfrm>
          <a:prstGeom prst="rect">
            <a:avLst/>
          </a:prstGeom>
          <a:noFill/>
        </p:spPr>
        <p:txBody>
          <a:bodyPr wrap="square" rtlCol="0">
            <a:spAutoFit/>
          </a:bodyPr>
          <a:lstStyle/>
          <a:p>
            <a:fld id="{95B2B7EB-A333-49E3-8EC5-86067FD0186B}" type="slidenum">
              <a:rPr lang="en-US" sz="800" smtClean="0">
                <a:solidFill>
                  <a:schemeClr val="bg1">
                    <a:lumMod val="65000"/>
                  </a:schemeClr>
                </a:solidFill>
              </a:rPr>
              <a:t>19</a:t>
            </a:fld>
            <a:endParaRPr lang="en-US" sz="800" dirty="0">
              <a:solidFill>
                <a:schemeClr val="bg1">
                  <a:lumMod val="65000"/>
                </a:schemeClr>
              </a:solidFill>
            </a:endParaRPr>
          </a:p>
        </p:txBody>
      </p:sp>
      <p:sp>
        <p:nvSpPr>
          <p:cNvPr id="8" name="Content Placeholder 2"/>
          <p:cNvSpPr txBox="1">
            <a:spLocks/>
          </p:cNvSpPr>
          <p:nvPr/>
        </p:nvSpPr>
        <p:spPr>
          <a:xfrm>
            <a:off x="1008911" y="2898129"/>
            <a:ext cx="7382857" cy="1752600"/>
          </a:xfrm>
          <a:prstGeom prst="rect">
            <a:avLst/>
          </a:prstGeom>
        </p:spPr>
        <p:txBody>
          <a:bodyPr>
            <a:normAutofit/>
          </a:bodyPr>
          <a:lstStyle>
            <a:lvl1pPr marL="342900" indent="-342900" algn="l" rtl="0" eaLnBrk="0" fontAlgn="base" hangingPunct="0">
              <a:lnSpc>
                <a:spcPct val="90000"/>
              </a:lnSpc>
              <a:spcBef>
                <a:spcPts val="900"/>
              </a:spcBef>
              <a:spcAft>
                <a:spcPct val="0"/>
              </a:spcAft>
              <a:buChar char="•"/>
              <a:defRPr>
                <a:solidFill>
                  <a:schemeClr val="tx1"/>
                </a:solidFill>
                <a:latin typeface="+mn-lt"/>
                <a:ea typeface="+mn-ea"/>
                <a:cs typeface="+mn-cs"/>
              </a:defRPr>
            </a:lvl1pPr>
            <a:lvl2pPr marL="742950" indent="-285750" algn="l" rtl="0" eaLnBrk="0" fontAlgn="base" hangingPunct="0">
              <a:lnSpc>
                <a:spcPct val="90000"/>
              </a:lnSpc>
              <a:spcBef>
                <a:spcPts val="600"/>
              </a:spcBef>
              <a:spcAft>
                <a:spcPct val="0"/>
              </a:spcAft>
              <a:buChar char="–"/>
              <a:defRPr sz="1600">
                <a:solidFill>
                  <a:schemeClr val="tx1"/>
                </a:solidFill>
                <a:latin typeface="+mn-lt"/>
              </a:defRPr>
            </a:lvl2pPr>
            <a:lvl3pPr marL="1143000" indent="-228600" algn="l" rtl="0" eaLnBrk="0" fontAlgn="base" hangingPunct="0">
              <a:lnSpc>
                <a:spcPct val="90000"/>
              </a:lnSpc>
              <a:spcBef>
                <a:spcPts val="400"/>
              </a:spcBef>
              <a:spcAft>
                <a:spcPct val="0"/>
              </a:spcAft>
              <a:buChar char="•"/>
              <a:defRPr sz="1400">
                <a:solidFill>
                  <a:schemeClr val="tx1"/>
                </a:solidFill>
                <a:latin typeface="+mn-lt"/>
              </a:defRPr>
            </a:lvl3pPr>
            <a:lvl4pPr marL="1600200" indent="-228600" algn="l" rtl="0" eaLnBrk="0" fontAlgn="base" hangingPunct="0">
              <a:lnSpc>
                <a:spcPct val="90000"/>
              </a:lnSpc>
              <a:spcBef>
                <a:spcPts val="300"/>
              </a:spcBef>
              <a:spcAft>
                <a:spcPct val="0"/>
              </a:spcAft>
              <a:buChar char="–"/>
              <a:defRPr sz="1200">
                <a:solidFill>
                  <a:schemeClr val="tx1"/>
                </a:solidFill>
                <a:latin typeface="+mn-lt"/>
              </a:defRPr>
            </a:lvl4pPr>
            <a:lvl5pPr marL="2057400" indent="-228600" algn="l" rtl="0" eaLnBrk="0" fontAlgn="base" hangingPunct="0">
              <a:lnSpc>
                <a:spcPct val="90000"/>
              </a:lnSpc>
              <a:spcBef>
                <a:spcPts val="200"/>
              </a:spcBef>
              <a:spcAft>
                <a:spcPct val="0"/>
              </a:spcAft>
              <a:buChar char="»"/>
              <a:defRPr sz="1100">
                <a:solidFill>
                  <a:schemeClr val="tx1"/>
                </a:solidFill>
                <a:latin typeface="+mn-lt"/>
              </a:defRPr>
            </a:lvl5pPr>
            <a:lvl6pPr marL="2514600" indent="-228600" algn="l" rtl="0" fontAlgn="base">
              <a:spcBef>
                <a:spcPct val="20000"/>
              </a:spcBef>
              <a:spcAft>
                <a:spcPct val="0"/>
              </a:spcAft>
              <a:buChar char="»"/>
              <a:defRPr sz="2000">
                <a:solidFill>
                  <a:srgbClr val="996633"/>
                </a:solidFill>
                <a:latin typeface="+mn-lt"/>
              </a:defRPr>
            </a:lvl6pPr>
            <a:lvl7pPr marL="2971800" indent="-228600" algn="l" rtl="0" fontAlgn="base">
              <a:spcBef>
                <a:spcPct val="20000"/>
              </a:spcBef>
              <a:spcAft>
                <a:spcPct val="0"/>
              </a:spcAft>
              <a:buChar char="»"/>
              <a:defRPr sz="2000">
                <a:solidFill>
                  <a:srgbClr val="996633"/>
                </a:solidFill>
                <a:latin typeface="+mn-lt"/>
              </a:defRPr>
            </a:lvl7pPr>
            <a:lvl8pPr marL="3429000" indent="-228600" algn="l" rtl="0" fontAlgn="base">
              <a:spcBef>
                <a:spcPct val="20000"/>
              </a:spcBef>
              <a:spcAft>
                <a:spcPct val="0"/>
              </a:spcAft>
              <a:buChar char="»"/>
              <a:defRPr sz="2000">
                <a:solidFill>
                  <a:srgbClr val="996633"/>
                </a:solidFill>
                <a:latin typeface="+mn-lt"/>
              </a:defRPr>
            </a:lvl8pPr>
            <a:lvl9pPr marL="3886200" indent="-228600" algn="l" rtl="0" fontAlgn="base">
              <a:spcBef>
                <a:spcPct val="20000"/>
              </a:spcBef>
              <a:spcAft>
                <a:spcPct val="0"/>
              </a:spcAft>
              <a:buChar char="»"/>
              <a:defRPr sz="2000">
                <a:solidFill>
                  <a:srgbClr val="996633"/>
                </a:solidFill>
                <a:latin typeface="+mn-lt"/>
              </a:defRPr>
            </a:lvl9pPr>
          </a:lstStyle>
          <a:p>
            <a:pPr marL="0" indent="0" algn="ctr">
              <a:buNone/>
            </a:pPr>
            <a:r>
              <a:rPr lang="en-US" sz="3600" b="1" dirty="0" smtClean="0">
                <a:solidFill>
                  <a:schemeClr val="accent1"/>
                </a:solidFill>
              </a:rPr>
              <a:t>Consumer View of Direct Selling</a:t>
            </a:r>
            <a:endParaRPr lang="en-US" sz="3600" b="1" dirty="0">
              <a:solidFill>
                <a:schemeClr val="accent1"/>
              </a:solidFill>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1144" y="4023360"/>
            <a:ext cx="2734056" cy="1814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4922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704795" y="999087"/>
            <a:ext cx="7501519" cy="4716904"/>
          </a:xfrm>
          <a:prstGeom prst="rect">
            <a:avLst/>
          </a:prstGeom>
          <a:noFill/>
          <a:effectLst>
            <a:softEdge rad="127000"/>
          </a:effectLst>
        </p:spPr>
        <p:txBody>
          <a:bodyPr vert="horz" anchor="t"/>
          <a:lstStyle/>
          <a:p>
            <a:endParaRPr lang="en-US" sz="1600" dirty="0">
              <a:solidFill>
                <a:srgbClr val="612C17"/>
              </a:solidFill>
              <a:latin typeface="Arial" pitchFamily="34" charset="0"/>
              <a:cs typeface="Arial" pitchFamily="34" charset="0"/>
            </a:endParaRPr>
          </a:p>
        </p:txBody>
      </p:sp>
      <p:sp>
        <p:nvSpPr>
          <p:cNvPr id="8" name="Content Placeholder 7"/>
          <p:cNvSpPr>
            <a:spLocks noGrp="1"/>
          </p:cNvSpPr>
          <p:nvPr>
            <p:ph idx="1"/>
          </p:nvPr>
        </p:nvSpPr>
        <p:spPr>
          <a:xfrm>
            <a:off x="766354" y="1770804"/>
            <a:ext cx="8072060" cy="3394694"/>
          </a:xfrm>
        </p:spPr>
        <p:txBody>
          <a:bodyPr/>
          <a:lstStyle/>
          <a:p>
            <a:pPr marL="0" indent="0">
              <a:lnSpc>
                <a:spcPct val="110000"/>
              </a:lnSpc>
              <a:buNone/>
            </a:pPr>
            <a:r>
              <a:rPr lang="en-US" sz="1600" dirty="0" smtClean="0"/>
              <a:t>The data and insights in this report and other DSA research efforts are not possible without the active participation in industry research by DSA member companies. </a:t>
            </a:r>
          </a:p>
          <a:p>
            <a:pPr marL="0" indent="0">
              <a:lnSpc>
                <a:spcPct val="110000"/>
              </a:lnSpc>
              <a:buNone/>
            </a:pPr>
            <a:r>
              <a:rPr lang="en-US" sz="1600" dirty="0" smtClean="0"/>
              <a:t>If your company does not participate in all DSA industry research by submitting surveys and questionnaires when called upon, please do so! If you already do, we very much appreciate your support!</a:t>
            </a:r>
          </a:p>
          <a:p>
            <a:pPr marL="0" indent="0">
              <a:lnSpc>
                <a:spcPct val="110000"/>
              </a:lnSpc>
              <a:buNone/>
            </a:pPr>
            <a:r>
              <a:rPr lang="en-US" sz="1600" dirty="0" smtClean="0"/>
              <a:t>Member participation in research allows DSA to generate robust data that helps educate the public and allows DSA to advocate on behalf of the industry. Furthermore, as an immediate and direct benefit to your participation, your company receives the full research report at no cost as soon as it’s published. This gives you access to actionable data and insights that can help your company grow and a competitive advantage over those who don’t have it!</a:t>
            </a:r>
            <a:endParaRPr lang="en-US" sz="1200" dirty="0" smtClean="0"/>
          </a:p>
        </p:txBody>
      </p:sp>
      <p:sp>
        <p:nvSpPr>
          <p:cNvPr id="3" name="Title 3"/>
          <p:cNvSpPr>
            <a:spLocks noGrp="1"/>
          </p:cNvSpPr>
          <p:nvPr>
            <p:ph type="title"/>
          </p:nvPr>
        </p:nvSpPr>
        <p:spPr>
          <a:xfrm>
            <a:off x="2391432" y="178130"/>
            <a:ext cx="6523968" cy="888670"/>
          </a:xfrm>
        </p:spPr>
        <p:txBody>
          <a:bodyPr/>
          <a:lstStyle/>
          <a:p>
            <a:r>
              <a:rPr lang="en-US" smtClean="0"/>
              <a:t>Note on DSA Research</a:t>
            </a:r>
            <a:endParaRPr lang="en-US" dirty="0"/>
          </a:p>
        </p:txBody>
      </p:sp>
      <p:sp>
        <p:nvSpPr>
          <p:cNvPr id="13" name="Slide Number Placeholder 12"/>
          <p:cNvSpPr>
            <a:spLocks noGrp="1"/>
          </p:cNvSpPr>
          <p:nvPr>
            <p:ph type="sldNum" sz="quarter" idx="10"/>
          </p:nvPr>
        </p:nvSpPr>
        <p:spPr/>
        <p:txBody>
          <a:bodyPr/>
          <a:lstStyle/>
          <a:p>
            <a:r>
              <a:rPr lang="en-US" smtClean="0"/>
              <a:t>Page  ●  </a:t>
            </a:r>
            <a:fld id="{7ABB4967-DEA4-4DB6-A661-AF6B5ACA8B7E}" type="slidenum">
              <a:rPr lang="en-US" smtClean="0"/>
              <a:pPr/>
              <a:t>2</a:t>
            </a:fld>
            <a:endParaRPr lang="en-US" dirty="0"/>
          </a:p>
        </p:txBody>
      </p:sp>
      <p:sp>
        <p:nvSpPr>
          <p:cNvPr id="2" name="Rectangle 1"/>
          <p:cNvSpPr/>
          <p:nvPr/>
        </p:nvSpPr>
        <p:spPr>
          <a:xfrm>
            <a:off x="766354" y="5995386"/>
            <a:ext cx="7829006" cy="461665"/>
          </a:xfrm>
          <a:prstGeom prst="rect">
            <a:avLst/>
          </a:prstGeom>
        </p:spPr>
        <p:txBody>
          <a:bodyPr wrap="square" anchor="b">
            <a:spAutoFit/>
          </a:bodyPr>
          <a:lstStyle/>
          <a:p>
            <a:pPr marL="0" indent="0">
              <a:buNone/>
            </a:pPr>
            <a:r>
              <a:rPr lang="en-US" sz="1200"/>
              <a:t>Note: All research data is submitted confidentially and reported only in the aggregate. </a:t>
            </a:r>
            <a:br>
              <a:rPr lang="en-US" sz="1200"/>
            </a:br>
            <a:r>
              <a:rPr lang="en-US" sz="1200"/>
              <a:t>DSA engages third-party research vendors to ensure the confidentially of sensitive data.</a:t>
            </a:r>
            <a:endParaRPr lang="en-US" sz="1200" dirty="0"/>
          </a:p>
        </p:txBody>
      </p:sp>
    </p:spTree>
    <p:extLst>
      <p:ext uri="{BB962C8B-B14F-4D97-AF65-F5344CB8AC3E}">
        <p14:creationId xmlns:p14="http://schemas.microsoft.com/office/powerpoint/2010/main" val="20921943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Entrepreneurship and business dynamism are drivers of economic growth</a:t>
            </a:r>
          </a:p>
        </p:txBody>
      </p:sp>
      <p:sp>
        <p:nvSpPr>
          <p:cNvPr id="3" name="Slide Number Placeholder 2"/>
          <p:cNvSpPr>
            <a:spLocks noGrp="1"/>
          </p:cNvSpPr>
          <p:nvPr>
            <p:ph type="sldNum" sz="quarter" idx="10"/>
          </p:nvPr>
        </p:nvSpPr>
        <p:spPr/>
        <p:txBody>
          <a:bodyPr/>
          <a:lstStyle/>
          <a:p>
            <a:pPr>
              <a:defRPr/>
            </a:pPr>
            <a:r>
              <a:rPr lang="en-US" smtClean="0"/>
              <a:t>Page  ●  </a:t>
            </a:r>
            <a:fld id="{CF0B92B0-C29F-4EA3-87EF-BD7CC0306F1A}" type="slidenum">
              <a:rPr lang="en-US" smtClean="0"/>
              <a:pPr>
                <a:defRPr/>
              </a:pPr>
              <a:t>20</a:t>
            </a:fld>
            <a:endParaRPr lang="en-US" dirty="0"/>
          </a:p>
        </p:txBody>
      </p:sp>
      <p:sp>
        <p:nvSpPr>
          <p:cNvPr id="4" name="TextBox 3"/>
          <p:cNvSpPr txBox="1"/>
          <p:nvPr/>
        </p:nvSpPr>
        <p:spPr>
          <a:xfrm>
            <a:off x="5325813" y="2268511"/>
            <a:ext cx="3430885" cy="2508379"/>
          </a:xfrm>
          <a:prstGeom prst="rect">
            <a:avLst/>
          </a:prstGeom>
          <a:noFill/>
        </p:spPr>
        <p:txBody>
          <a:bodyPr wrap="square" rtlCol="0">
            <a:spAutoFit/>
          </a:bodyPr>
          <a:lstStyle/>
          <a:p>
            <a:pPr algn="ctr"/>
            <a:r>
              <a:rPr lang="en-US" sz="2000" b="1" i="1" dirty="0" smtClean="0">
                <a:latin typeface="Arial"/>
                <a:cs typeface="Arial"/>
              </a:rPr>
              <a:t>Reasons</a:t>
            </a:r>
          </a:p>
          <a:p>
            <a:endParaRPr lang="en-US" sz="700" b="1" dirty="0" smtClean="0">
              <a:latin typeface="Arial"/>
              <a:cs typeface="Arial"/>
            </a:endParaRPr>
          </a:p>
          <a:p>
            <a:pPr marL="344488" indent="-341313">
              <a:spcAft>
                <a:spcPts val="600"/>
              </a:spcAft>
            </a:pPr>
            <a:r>
              <a:rPr lang="en-US" sz="2000" b="1" dirty="0" smtClean="0">
                <a:latin typeface="Arial"/>
                <a:cs typeface="Arial"/>
              </a:rPr>
              <a:t>1</a:t>
            </a:r>
            <a:r>
              <a:rPr lang="en-US" sz="2000" b="1" smtClean="0">
                <a:latin typeface="Arial"/>
                <a:cs typeface="Arial"/>
              </a:rPr>
              <a:t>.</a:t>
            </a:r>
            <a:r>
              <a:rPr lang="en-US" sz="2000"/>
              <a:t> </a:t>
            </a:r>
            <a:r>
              <a:rPr lang="en-US" sz="2000" smtClean="0"/>
              <a:t>	</a:t>
            </a:r>
            <a:r>
              <a:rPr lang="en-US" sz="2000">
                <a:latin typeface="Arial" panose="020B0604020202020204" pitchFamily="34" charset="0"/>
                <a:cs typeface="Arial" panose="020B0604020202020204" pitchFamily="34" charset="0"/>
              </a:rPr>
              <a:t>I</a:t>
            </a:r>
            <a:r>
              <a:rPr lang="en-US" sz="2000" smtClean="0">
                <a:latin typeface="Arial" panose="020B0604020202020204" pitchFamily="34" charset="0"/>
                <a:cs typeface="Arial" panose="020B0604020202020204" pitchFamily="34" charset="0"/>
              </a:rPr>
              <a:t>ndependence </a:t>
            </a:r>
            <a:r>
              <a:rPr lang="en-US" sz="2000" dirty="0" smtClean="0">
                <a:latin typeface="Arial" panose="020B0604020202020204" pitchFamily="34" charset="0"/>
                <a:cs typeface="Arial" panose="020B0604020202020204" pitchFamily="34" charset="0"/>
              </a:rPr>
              <a:t>from an </a:t>
            </a:r>
            <a:r>
              <a:rPr lang="en-US" sz="2000" dirty="0">
                <a:latin typeface="Arial" panose="020B0604020202020204" pitchFamily="34" charset="0"/>
                <a:cs typeface="Arial" panose="020B0604020202020204" pitchFamily="34" charset="0"/>
              </a:rPr>
              <a:t>employer and </a:t>
            </a:r>
            <a:r>
              <a:rPr lang="en-US" sz="2000" smtClean="0">
                <a:latin typeface="Arial" panose="020B0604020202020204" pitchFamily="34" charset="0"/>
                <a:cs typeface="Arial" panose="020B0604020202020204" pitchFamily="34" charset="0"/>
              </a:rPr>
              <a:t>being one’s own boss </a:t>
            </a:r>
            <a:r>
              <a:rPr lang="en-US" sz="2000" dirty="0" smtClean="0">
                <a:latin typeface="Arial" panose="020B0604020202020204" pitchFamily="34" charset="0"/>
                <a:cs typeface="Arial" panose="020B0604020202020204" pitchFamily="34" charset="0"/>
              </a:rPr>
              <a:t>(65%)</a:t>
            </a:r>
            <a:endParaRPr lang="en-US" sz="2000" b="1" dirty="0" smtClean="0">
              <a:latin typeface="Arial" panose="020B0604020202020204" pitchFamily="34" charset="0"/>
              <a:cs typeface="Arial" panose="020B0604020202020204" pitchFamily="34" charset="0"/>
            </a:endParaRPr>
          </a:p>
          <a:p>
            <a:pPr marL="344488" indent="-341313">
              <a:spcAft>
                <a:spcPts val="600"/>
              </a:spcAft>
            </a:pPr>
            <a:r>
              <a:rPr lang="en-US" sz="2000" b="1" dirty="0" smtClean="0">
                <a:latin typeface="Arial"/>
                <a:cs typeface="Arial"/>
              </a:rPr>
              <a:t>2</a:t>
            </a:r>
            <a:r>
              <a:rPr lang="en-US" sz="2000" b="1" smtClean="0">
                <a:latin typeface="Arial"/>
                <a:cs typeface="Arial"/>
              </a:rPr>
              <a:t>.</a:t>
            </a:r>
            <a:r>
              <a:rPr lang="en-US" sz="2000"/>
              <a:t> </a:t>
            </a:r>
            <a:r>
              <a:rPr lang="en-US" sz="2000" smtClean="0"/>
              <a:t>	C</a:t>
            </a:r>
            <a:r>
              <a:rPr lang="en-US" sz="2000" smtClean="0">
                <a:latin typeface="Arial" panose="020B0604020202020204" pitchFamily="34" charset="0"/>
                <a:cs typeface="Arial" panose="020B0604020202020204" pitchFamily="34" charset="0"/>
              </a:rPr>
              <a:t>hance </a:t>
            </a:r>
            <a:r>
              <a:rPr lang="en-US" sz="2000">
                <a:latin typeface="Arial" panose="020B0604020202020204" pitchFamily="34" charset="0"/>
                <a:cs typeface="Arial" panose="020B0604020202020204" pitchFamily="34" charset="0"/>
              </a:rPr>
              <a:t>for </a:t>
            </a:r>
            <a:r>
              <a:rPr lang="en-US" sz="2000" smtClean="0">
                <a:latin typeface="Arial" panose="020B0604020202020204" pitchFamily="34" charset="0"/>
                <a:cs typeface="Arial" panose="020B0604020202020204" pitchFamily="34" charset="0"/>
              </a:rPr>
              <a:t>self-fulfillment </a:t>
            </a:r>
            <a:r>
              <a:rPr lang="en-US" sz="2000" dirty="0" smtClean="0">
                <a:latin typeface="Arial" panose="020B0604020202020204" pitchFamily="34" charset="0"/>
                <a:cs typeface="Arial" panose="020B0604020202020204" pitchFamily="34" charset="0"/>
              </a:rPr>
              <a:t>and </a:t>
            </a:r>
            <a:r>
              <a:rPr lang="en-US" sz="2000" dirty="0">
                <a:latin typeface="Arial" panose="020B0604020202020204" pitchFamily="34" charset="0"/>
                <a:cs typeface="Arial" panose="020B0604020202020204" pitchFamily="34" charset="0"/>
              </a:rPr>
              <a:t>the realization of their </a:t>
            </a:r>
            <a:r>
              <a:rPr lang="en-US" sz="2000" dirty="0" smtClean="0">
                <a:latin typeface="Arial" panose="020B0604020202020204" pitchFamily="34" charset="0"/>
                <a:cs typeface="Arial" panose="020B0604020202020204" pitchFamily="34" charset="0"/>
              </a:rPr>
              <a:t>own ideas (62%)</a:t>
            </a:r>
            <a:endParaRPr lang="en-US" sz="2000" b="1" dirty="0" smtClean="0">
              <a:latin typeface="Arial" panose="020B0604020202020204" pitchFamily="34" charset="0"/>
              <a:cs typeface="Arial" panose="020B0604020202020204" pitchFamily="34" charset="0"/>
            </a:endParaRPr>
          </a:p>
        </p:txBody>
      </p:sp>
      <p:sp>
        <p:nvSpPr>
          <p:cNvPr id="5" name="Text Placeholder 4"/>
          <p:cNvSpPr txBox="1">
            <a:spLocks/>
          </p:cNvSpPr>
          <p:nvPr/>
        </p:nvSpPr>
        <p:spPr>
          <a:xfrm>
            <a:off x="511346" y="3145190"/>
            <a:ext cx="4221917" cy="1540021"/>
          </a:xfrm>
          <a:prstGeom prst="rect">
            <a:avLst/>
          </a:prstGeom>
          <a:ln w="76200">
            <a:noFill/>
          </a:ln>
        </p:spPr>
        <p:txBody>
          <a:bodyPr vert="horz" lIns="182880" tIns="91440" rIns="182880" bIns="91440" anchor="t"/>
          <a:lstStyle>
            <a:lvl1pPr marL="0" indent="0" algn="l" defTabSz="457200" rtl="0" eaLnBrk="1" latinLnBrk="0" hangingPunct="1">
              <a:spcBef>
                <a:spcPct val="20000"/>
              </a:spcBef>
              <a:buFont typeface="Arial"/>
              <a:buNone/>
              <a:defRPr sz="2800" kern="1200">
                <a:solidFill>
                  <a:srgbClr val="612C17"/>
                </a:solidFill>
                <a:effectLst/>
                <a:latin typeface="Arial"/>
                <a:ea typeface="+mn-ea"/>
                <a:cs typeface="Arial"/>
              </a:defRPr>
            </a:lvl1pPr>
            <a:lvl2pPr marL="684213" indent="-227013" algn="l" defTabSz="457200" rtl="0" eaLnBrk="1" latinLnBrk="0" hangingPunct="1">
              <a:spcBef>
                <a:spcPct val="20000"/>
              </a:spcBef>
              <a:buSzPct val="100000"/>
              <a:buFont typeface="Wingdings" charset="2"/>
              <a:buChar char="§"/>
              <a:defRPr sz="2400" kern="1200">
                <a:solidFill>
                  <a:srgbClr val="612C17"/>
                </a:solidFill>
                <a:effectLst/>
                <a:latin typeface="Arial"/>
                <a:ea typeface="+mn-ea"/>
                <a:cs typeface="Arial"/>
              </a:defRPr>
            </a:lvl2pPr>
            <a:lvl3pPr marL="1025525" indent="-223838" algn="l" defTabSz="457200" rtl="0" eaLnBrk="1" latinLnBrk="0" hangingPunct="1">
              <a:spcBef>
                <a:spcPct val="20000"/>
              </a:spcBef>
              <a:buFont typeface="Arial"/>
              <a:buChar char="•"/>
              <a:defRPr sz="2000" kern="1200">
                <a:solidFill>
                  <a:srgbClr val="612C17"/>
                </a:solidFill>
                <a:effectLst/>
                <a:latin typeface="Arial"/>
                <a:ea typeface="+mn-ea"/>
                <a:cs typeface="Arial"/>
              </a:defRPr>
            </a:lvl3pPr>
            <a:lvl4pPr marL="1374775" indent="-230188" algn="l" defTabSz="457200" rtl="0" eaLnBrk="1" latinLnBrk="0" hangingPunct="1">
              <a:spcBef>
                <a:spcPct val="20000"/>
              </a:spcBef>
              <a:buFont typeface="Wingdings" charset="2"/>
              <a:buChar char="§"/>
              <a:defRPr sz="1800" kern="1200">
                <a:solidFill>
                  <a:srgbClr val="612C17"/>
                </a:solidFill>
                <a:effectLst/>
                <a:latin typeface="Arial"/>
                <a:ea typeface="+mn-ea"/>
                <a:cs typeface="Arial"/>
              </a:defRPr>
            </a:lvl4pPr>
            <a:lvl5pPr marL="1716088" indent="-230188" algn="l" defTabSz="457200" rtl="0" eaLnBrk="1" latinLnBrk="0" hangingPunct="1">
              <a:spcBef>
                <a:spcPct val="20000"/>
              </a:spcBef>
              <a:buFont typeface="Arial"/>
              <a:buChar char="•"/>
              <a:defRPr sz="1600" kern="1200">
                <a:solidFill>
                  <a:srgbClr val="612C17"/>
                </a:solidFill>
                <a:effectLst/>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solidFill>
                  <a:schemeClr val="tx1"/>
                </a:solidFill>
                <a:latin typeface="Arial" pitchFamily="34" charset="0"/>
                <a:cs typeface="Arial" pitchFamily="34" charset="0"/>
              </a:rPr>
              <a:t>of U.S. respondents to a global study conducted by a direct selling company have a positive attitude towards entrepreneurship</a:t>
            </a:r>
            <a:endParaRPr lang="en-US" sz="2000" dirty="0">
              <a:solidFill>
                <a:schemeClr val="tx1"/>
              </a:solidFill>
              <a:latin typeface="Arial" pitchFamily="34" charset="0"/>
              <a:cs typeface="Arial" pitchFamily="34" charset="0"/>
            </a:endParaRPr>
          </a:p>
        </p:txBody>
      </p:sp>
      <p:sp>
        <p:nvSpPr>
          <p:cNvPr id="6" name="TextBox 5"/>
          <p:cNvSpPr txBox="1"/>
          <p:nvPr/>
        </p:nvSpPr>
        <p:spPr>
          <a:xfrm>
            <a:off x="531971" y="2275386"/>
            <a:ext cx="2255986" cy="1107996"/>
          </a:xfrm>
          <a:prstGeom prst="rect">
            <a:avLst/>
          </a:prstGeom>
          <a:noFill/>
        </p:spPr>
        <p:txBody>
          <a:bodyPr wrap="square" rtlCol="0">
            <a:spAutoFit/>
          </a:bodyPr>
          <a:lstStyle/>
          <a:p>
            <a:r>
              <a:rPr lang="en-US" sz="6600" b="1" dirty="0" smtClean="0">
                <a:solidFill>
                  <a:schemeClr val="accent1"/>
                </a:solidFill>
                <a:latin typeface="Arial"/>
                <a:cs typeface="Arial"/>
              </a:rPr>
              <a:t>56%</a:t>
            </a:r>
            <a:endParaRPr lang="en-US" sz="6600" b="1" dirty="0">
              <a:solidFill>
                <a:schemeClr val="accent1"/>
              </a:solidFill>
              <a:latin typeface="Arial"/>
              <a:cs typeface="Arial"/>
            </a:endParaRPr>
          </a:p>
        </p:txBody>
      </p:sp>
      <p:sp>
        <p:nvSpPr>
          <p:cNvPr id="7" name="Isosceles Triangle 6"/>
          <p:cNvSpPr/>
          <p:nvPr/>
        </p:nvSpPr>
        <p:spPr>
          <a:xfrm rot="5400000">
            <a:off x="4177094" y="3171066"/>
            <a:ext cx="1536970" cy="424633"/>
          </a:xfrm>
          <a:prstGeom prst="triangl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64071" y="6247676"/>
            <a:ext cx="8416493" cy="215444"/>
          </a:xfrm>
          <a:prstGeom prst="rect">
            <a:avLst/>
          </a:prstGeom>
        </p:spPr>
        <p:txBody>
          <a:bodyPr wrap="square">
            <a:spAutoFit/>
          </a:bodyPr>
          <a:lstStyle/>
          <a:p>
            <a:pPr marL="0" lvl="1"/>
            <a:r>
              <a:rPr lang="en-US" sz="800" dirty="0" smtClean="0">
                <a:latin typeface="Arial" pitchFamily="34" charset="0"/>
              </a:rPr>
              <a:t>Source: Amway </a:t>
            </a:r>
            <a:r>
              <a:rPr lang="en-US" sz="800" dirty="0">
                <a:latin typeface="Arial" pitchFamily="34" charset="0"/>
              </a:rPr>
              <a:t>Global Entrepreneurship Report 2013, </a:t>
            </a:r>
            <a:r>
              <a:rPr lang="en-US" sz="800" err="1">
                <a:latin typeface="Arial" pitchFamily="34" charset="0"/>
              </a:rPr>
              <a:t>GfK</a:t>
            </a:r>
            <a:r>
              <a:rPr lang="en-US" sz="800">
                <a:latin typeface="Arial" pitchFamily="34" charset="0"/>
              </a:rPr>
              <a:t> </a:t>
            </a:r>
            <a:r>
              <a:rPr lang="en-US" sz="800" smtClean="0">
                <a:latin typeface="Arial" pitchFamily="34" charset="0"/>
              </a:rPr>
              <a:t>Roper</a:t>
            </a:r>
            <a:endParaRPr lang="en-US" sz="800" dirty="0">
              <a:latin typeface="Arial" pitchFamily="34" charset="0"/>
            </a:endParaRPr>
          </a:p>
        </p:txBody>
      </p:sp>
    </p:spTree>
    <p:extLst>
      <p:ext uri="{BB962C8B-B14F-4D97-AF65-F5344CB8AC3E}">
        <p14:creationId xmlns:p14="http://schemas.microsoft.com/office/powerpoint/2010/main" val="4058555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Favorability of the direct selling industry has improved</a:t>
            </a:r>
            <a:endParaRPr lang="en-US" dirty="0"/>
          </a:p>
        </p:txBody>
      </p:sp>
      <p:sp>
        <p:nvSpPr>
          <p:cNvPr id="20" name="Slide Number Placeholder 19"/>
          <p:cNvSpPr>
            <a:spLocks noGrp="1"/>
          </p:cNvSpPr>
          <p:nvPr>
            <p:ph type="sldNum" sz="quarter" idx="10"/>
          </p:nvPr>
        </p:nvSpPr>
        <p:spPr/>
        <p:txBody>
          <a:bodyPr/>
          <a:lstStyle/>
          <a:p>
            <a:r>
              <a:rPr lang="en-US" dirty="0" smtClean="0"/>
              <a:t>Page  ●  </a:t>
            </a:r>
            <a:fld id="{7ABB4967-DEA4-4DB6-A661-AF6B5ACA8B7E}" type="slidenum">
              <a:rPr lang="en-US" smtClean="0"/>
              <a:pPr/>
              <a:t>21</a:t>
            </a:fld>
            <a:endParaRPr lang="en-US" dirty="0"/>
          </a:p>
        </p:txBody>
      </p:sp>
      <p:graphicFrame>
        <p:nvGraphicFramePr>
          <p:cNvPr id="26" name="Object 4"/>
          <p:cNvGraphicFramePr>
            <a:graphicFrameLocks noChangeAspect="1"/>
          </p:cNvGraphicFramePr>
          <p:nvPr>
            <p:extLst>
              <p:ext uri="{D42A27DB-BD31-4B8C-83A1-F6EECF244321}">
                <p14:modId xmlns:p14="http://schemas.microsoft.com/office/powerpoint/2010/main" val="863936619"/>
              </p:ext>
            </p:extLst>
          </p:nvPr>
        </p:nvGraphicFramePr>
        <p:xfrm>
          <a:off x="329174" y="2484582"/>
          <a:ext cx="8500927" cy="2892189"/>
        </p:xfrm>
        <a:graphic>
          <a:graphicData uri="http://schemas.openxmlformats.org/drawingml/2006/chart">
            <c:chart xmlns:c="http://schemas.openxmlformats.org/drawingml/2006/chart" xmlns:r="http://schemas.openxmlformats.org/officeDocument/2006/relationships" r:id="rId3"/>
          </a:graphicData>
        </a:graphic>
      </p:graphicFrame>
      <p:cxnSp>
        <p:nvCxnSpPr>
          <p:cNvPr id="27" name="Straight Arrow Connector 26"/>
          <p:cNvCxnSpPr>
            <a:stCxn id="29" idx="3"/>
            <a:endCxn id="30" idx="1"/>
          </p:cNvCxnSpPr>
          <p:nvPr/>
        </p:nvCxnSpPr>
        <p:spPr bwMode="auto">
          <a:xfrm>
            <a:off x="2653790" y="2551264"/>
            <a:ext cx="4375703" cy="0"/>
          </a:xfrm>
          <a:prstGeom prst="straightConnector1">
            <a:avLst/>
          </a:prstGeom>
          <a:noFill/>
          <a:ln w="28575" cap="flat" cmpd="sng" algn="ctr">
            <a:solidFill>
              <a:sysClr val="windowText" lastClr="000000">
                <a:shade val="95000"/>
                <a:satMod val="105000"/>
              </a:sysClr>
            </a:solidFill>
            <a:prstDash val="solid"/>
            <a:headEnd type="arrow" w="med" len="med"/>
            <a:tailEnd type="arrow"/>
          </a:ln>
          <a:effectLst/>
        </p:spPr>
      </p:cxnSp>
      <p:sp>
        <p:nvSpPr>
          <p:cNvPr id="28" name="Rectangle 13"/>
          <p:cNvSpPr>
            <a:spLocks noChangeArrowheads="1"/>
          </p:cNvSpPr>
          <p:nvPr/>
        </p:nvSpPr>
        <p:spPr bwMode="auto">
          <a:xfrm>
            <a:off x="2555641" y="1952065"/>
            <a:ext cx="4572000" cy="304800"/>
          </a:xfrm>
          <a:prstGeom prst="rect">
            <a:avLst/>
          </a:prstGeom>
          <a:noFill/>
          <a:ln w="9525">
            <a:noFill/>
            <a:miter lim="800000"/>
            <a:headEnd/>
            <a:tailEnd/>
          </a:ln>
        </p:spPr>
        <p:txBody>
          <a:bodyPr lIns="0" tIns="0" rIns="0" bIns="0"/>
          <a:lstStyle/>
          <a:p>
            <a:pPr algn="ctr" defTabSz="914400" fontAlgn="base">
              <a:spcBef>
                <a:spcPct val="0"/>
              </a:spcBef>
              <a:spcAft>
                <a:spcPct val="0"/>
              </a:spcAft>
            </a:pPr>
            <a:r>
              <a:rPr lang="en-US" sz="1600" b="1" dirty="0">
                <a:latin typeface="Arial" panose="020B0604020202020204" pitchFamily="34" charset="0"/>
                <a:cs typeface="Arial" panose="020B0604020202020204" pitchFamily="34" charset="0"/>
              </a:rPr>
              <a:t>Favorability </a:t>
            </a:r>
            <a:r>
              <a:rPr lang="en-US" sz="1600" b="1" dirty="0" smtClean="0">
                <a:latin typeface="Arial" panose="020B0604020202020204" pitchFamily="34" charset="0"/>
                <a:cs typeface="Arial" panose="020B0604020202020204" pitchFamily="34" charset="0"/>
              </a:rPr>
              <a:t>toward </a:t>
            </a:r>
            <a:r>
              <a:rPr lang="en-US" sz="1600" b="1" dirty="0">
                <a:latin typeface="Arial" panose="020B0604020202020204" pitchFamily="34" charset="0"/>
                <a:cs typeface="Arial" panose="020B0604020202020204" pitchFamily="34" charset="0"/>
              </a:rPr>
              <a:t>Direct Selling</a:t>
            </a:r>
          </a:p>
        </p:txBody>
      </p:sp>
      <p:sp>
        <p:nvSpPr>
          <p:cNvPr id="29" name="Rectangle 28"/>
          <p:cNvSpPr/>
          <p:nvPr/>
        </p:nvSpPr>
        <p:spPr>
          <a:xfrm>
            <a:off x="1005838" y="2397375"/>
            <a:ext cx="1647952" cy="307777"/>
          </a:xfrm>
          <a:prstGeom prst="rect">
            <a:avLst/>
          </a:prstGeom>
        </p:spPr>
        <p:txBody>
          <a:bodyPr wrap="none">
            <a:spAutoFit/>
          </a:bodyPr>
          <a:lstStyle/>
          <a:p>
            <a:pPr defTabSz="914400" fontAlgn="base">
              <a:spcBef>
                <a:spcPct val="0"/>
              </a:spcBef>
              <a:spcAft>
                <a:spcPct val="0"/>
              </a:spcAft>
            </a:pPr>
            <a:r>
              <a:rPr lang="en-US" sz="1400" b="1" dirty="0" smtClean="0">
                <a:solidFill>
                  <a:srgbClr val="000000"/>
                </a:solidFill>
                <a:latin typeface="Arial"/>
                <a:cs typeface="Times New Roman" pitchFamily="18" charset="0"/>
              </a:rPr>
              <a:t>Very Unfavorable</a:t>
            </a:r>
            <a:endParaRPr lang="en-US" sz="1400" b="1" dirty="0">
              <a:solidFill>
                <a:prstClr val="black"/>
              </a:solidFill>
              <a:latin typeface="Arial"/>
            </a:endParaRPr>
          </a:p>
        </p:txBody>
      </p:sp>
      <p:sp>
        <p:nvSpPr>
          <p:cNvPr id="30" name="Rectangle 29"/>
          <p:cNvSpPr/>
          <p:nvPr/>
        </p:nvSpPr>
        <p:spPr>
          <a:xfrm>
            <a:off x="7029493" y="2397375"/>
            <a:ext cx="1458797" cy="307777"/>
          </a:xfrm>
          <a:prstGeom prst="rect">
            <a:avLst/>
          </a:prstGeom>
        </p:spPr>
        <p:txBody>
          <a:bodyPr wrap="none">
            <a:spAutoFit/>
          </a:bodyPr>
          <a:lstStyle/>
          <a:p>
            <a:pPr defTabSz="914400" fontAlgn="base">
              <a:spcBef>
                <a:spcPct val="0"/>
              </a:spcBef>
              <a:spcAft>
                <a:spcPct val="0"/>
              </a:spcAft>
              <a:tabLst>
                <a:tab pos="6570663" algn="r"/>
              </a:tabLst>
            </a:pPr>
            <a:r>
              <a:rPr lang="en-US" sz="1400" b="1" dirty="0" smtClean="0">
                <a:solidFill>
                  <a:srgbClr val="000000"/>
                </a:solidFill>
                <a:latin typeface="Arial"/>
                <a:cs typeface="Times New Roman" pitchFamily="18" charset="0"/>
              </a:rPr>
              <a:t>Very Favorable</a:t>
            </a:r>
            <a:endParaRPr lang="en-US" sz="1400" b="1" dirty="0">
              <a:solidFill>
                <a:prstClr val="black"/>
              </a:solidFill>
              <a:latin typeface="Arial"/>
            </a:endParaRPr>
          </a:p>
        </p:txBody>
      </p:sp>
      <p:sp>
        <p:nvSpPr>
          <p:cNvPr id="31" name="Right Bracket 30"/>
          <p:cNvSpPr/>
          <p:nvPr/>
        </p:nvSpPr>
        <p:spPr>
          <a:xfrm rot="16200000">
            <a:off x="1696302" y="2575257"/>
            <a:ext cx="132632" cy="1238681"/>
          </a:xfrm>
          <a:prstGeom prst="rightBracket">
            <a:avLst>
              <a:gd name="adj" fmla="val 0"/>
            </a:avLst>
          </a:prstGeom>
          <a:noFill/>
          <a:ln w="28575" cap="flat" cmpd="sng" algn="ctr">
            <a:solidFill>
              <a:schemeClr val="tx1"/>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Arial"/>
            </a:endParaRPr>
          </a:p>
        </p:txBody>
      </p:sp>
      <p:sp>
        <p:nvSpPr>
          <p:cNvPr id="32" name="Right Bracket 31"/>
          <p:cNvSpPr/>
          <p:nvPr/>
        </p:nvSpPr>
        <p:spPr>
          <a:xfrm rot="16200000">
            <a:off x="7312979" y="2076111"/>
            <a:ext cx="137160" cy="2232446"/>
          </a:xfrm>
          <a:prstGeom prst="rightBracket">
            <a:avLst>
              <a:gd name="adj" fmla="val 0"/>
            </a:avLst>
          </a:prstGeom>
          <a:noFill/>
          <a:ln w="28575" cap="flat" cmpd="sng" algn="ctr">
            <a:solidFill>
              <a:schemeClr val="tx1"/>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Arial"/>
            </a:endParaRPr>
          </a:p>
        </p:txBody>
      </p:sp>
      <p:sp>
        <p:nvSpPr>
          <p:cNvPr id="33" name="Right Bracket 32"/>
          <p:cNvSpPr/>
          <p:nvPr/>
        </p:nvSpPr>
        <p:spPr>
          <a:xfrm rot="16200000" flipH="1" flipV="1">
            <a:off x="1890747" y="4446190"/>
            <a:ext cx="182314" cy="1590326"/>
          </a:xfrm>
          <a:prstGeom prst="rightBracket">
            <a:avLst>
              <a:gd name="adj" fmla="val 0"/>
            </a:avLst>
          </a:prstGeom>
          <a:noFill/>
          <a:ln w="28575" cap="flat" cmpd="sng" algn="ctr">
            <a:solidFill>
              <a:schemeClr val="tx1"/>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Arial"/>
            </a:endParaRPr>
          </a:p>
        </p:txBody>
      </p:sp>
      <p:sp>
        <p:nvSpPr>
          <p:cNvPr id="34" name="Right Bracket 33"/>
          <p:cNvSpPr/>
          <p:nvPr/>
        </p:nvSpPr>
        <p:spPr>
          <a:xfrm rot="16200000" flipH="1" flipV="1">
            <a:off x="7617787" y="4407346"/>
            <a:ext cx="137160" cy="1622862"/>
          </a:xfrm>
          <a:prstGeom prst="rightBracket">
            <a:avLst>
              <a:gd name="adj" fmla="val 0"/>
            </a:avLst>
          </a:prstGeom>
          <a:noFill/>
          <a:ln w="28575" cap="flat" cmpd="sng" algn="ctr">
            <a:solidFill>
              <a:schemeClr val="tx1"/>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Arial"/>
            </a:endParaRPr>
          </a:p>
        </p:txBody>
      </p:sp>
      <p:sp>
        <p:nvSpPr>
          <p:cNvPr id="35" name="TextBox 34"/>
          <p:cNvSpPr txBox="1"/>
          <p:nvPr/>
        </p:nvSpPr>
        <p:spPr>
          <a:xfrm>
            <a:off x="7241640" y="2937749"/>
            <a:ext cx="595035" cy="338554"/>
          </a:xfrm>
          <a:prstGeom prst="rect">
            <a:avLst/>
          </a:prstGeom>
          <a:solidFill>
            <a:sysClr val="window" lastClr="FFFFFF"/>
          </a:solidFill>
        </p:spPr>
        <p:txBody>
          <a:bodyPr wrap="none" rtlCol="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rgbClr val="0070C0"/>
                </a:solidFill>
                <a:effectLst/>
                <a:uLnTx/>
                <a:uFillTx/>
                <a:latin typeface="Arial"/>
              </a:rPr>
              <a:t>30%</a:t>
            </a:r>
          </a:p>
        </p:txBody>
      </p:sp>
      <p:sp>
        <p:nvSpPr>
          <p:cNvPr id="36" name="TextBox 35"/>
          <p:cNvSpPr txBox="1"/>
          <p:nvPr/>
        </p:nvSpPr>
        <p:spPr>
          <a:xfrm>
            <a:off x="1465101" y="2937749"/>
            <a:ext cx="595035" cy="338554"/>
          </a:xfrm>
          <a:prstGeom prst="rect">
            <a:avLst/>
          </a:prstGeom>
          <a:solidFill>
            <a:sysClr val="window" lastClr="FFFFFF"/>
          </a:solidFill>
        </p:spPr>
        <p:txBody>
          <a:bodyPr wrap="none" rtlCol="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rgbClr val="FF0000"/>
                </a:solidFill>
                <a:effectLst/>
                <a:uLnTx/>
                <a:uFillTx/>
                <a:latin typeface="Arial"/>
              </a:rPr>
              <a:t>18%</a:t>
            </a:r>
          </a:p>
        </p:txBody>
      </p:sp>
      <p:sp>
        <p:nvSpPr>
          <p:cNvPr id="38" name="TextBox 34"/>
          <p:cNvSpPr txBox="1"/>
          <p:nvPr/>
        </p:nvSpPr>
        <p:spPr>
          <a:xfrm>
            <a:off x="7388850" y="5134808"/>
            <a:ext cx="595035" cy="338554"/>
          </a:xfrm>
          <a:prstGeom prst="rect">
            <a:avLst/>
          </a:prstGeom>
          <a:solidFill>
            <a:schemeClr val="bg1"/>
          </a:solidFill>
        </p:spPr>
        <p:txBody>
          <a:bodyPr wrap="none" rtlCol="0" anchor="ctr">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en-US" sz="1600" b="1" dirty="0" smtClean="0">
                <a:solidFill>
                  <a:srgbClr val="0070C0"/>
                </a:solidFill>
              </a:rPr>
              <a:t>23%</a:t>
            </a:r>
            <a:endParaRPr lang="en-US" sz="1600" b="1" dirty="0">
              <a:solidFill>
                <a:srgbClr val="0070C0"/>
              </a:solidFill>
            </a:endParaRPr>
          </a:p>
        </p:txBody>
      </p:sp>
      <p:sp>
        <p:nvSpPr>
          <p:cNvPr id="39" name="TextBox 35"/>
          <p:cNvSpPr txBox="1"/>
          <p:nvPr/>
        </p:nvSpPr>
        <p:spPr>
          <a:xfrm>
            <a:off x="1666296" y="5134808"/>
            <a:ext cx="595035" cy="338554"/>
          </a:xfrm>
          <a:prstGeom prst="rect">
            <a:avLst/>
          </a:prstGeom>
          <a:solidFill>
            <a:schemeClr val="bg1"/>
          </a:solidFill>
        </p:spPr>
        <p:txBody>
          <a:bodyPr wrap="none" rtlCol="0" anchor="ctr">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en-US" sz="1600" b="1" dirty="0" smtClean="0">
                <a:solidFill>
                  <a:srgbClr val="FF0000"/>
                </a:solidFill>
              </a:rPr>
              <a:t>24%</a:t>
            </a:r>
            <a:endParaRPr lang="en-US" sz="1600" b="1" dirty="0">
              <a:solidFill>
                <a:srgbClr val="FF0000"/>
              </a:solidFill>
            </a:endParaRPr>
          </a:p>
        </p:txBody>
      </p:sp>
      <p:sp>
        <p:nvSpPr>
          <p:cNvPr id="24" name="Rectangle 23"/>
          <p:cNvSpPr/>
          <p:nvPr/>
        </p:nvSpPr>
        <p:spPr>
          <a:xfrm>
            <a:off x="464032" y="6116451"/>
            <a:ext cx="7451678" cy="215444"/>
          </a:xfrm>
          <a:prstGeom prst="rect">
            <a:avLst/>
          </a:prstGeom>
        </p:spPr>
        <p:txBody>
          <a:bodyPr wrap="square">
            <a:spAutoFit/>
          </a:bodyPr>
          <a:lstStyle/>
          <a:p>
            <a:pPr marL="0" lvl="1"/>
            <a:r>
              <a:rPr lang="en-US" sz="800" dirty="0" smtClean="0"/>
              <a:t>Source: Consumers’ Perceptions of the Direct Selling Industry 2012 National Survey Results</a:t>
            </a:r>
            <a:endParaRPr lang="en-US" sz="800" dirty="0"/>
          </a:p>
        </p:txBody>
      </p:sp>
      <p:sp>
        <p:nvSpPr>
          <p:cNvPr id="19" name="Oval 18"/>
          <p:cNvSpPr/>
          <p:nvPr/>
        </p:nvSpPr>
        <p:spPr>
          <a:xfrm>
            <a:off x="1764148" y="4059380"/>
            <a:ext cx="254000" cy="25400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smtClean="0"/>
              <a:t>2</a:t>
            </a:r>
            <a:endParaRPr lang="en-US" sz="1200" b="1"/>
          </a:p>
        </p:txBody>
      </p:sp>
      <p:sp>
        <p:nvSpPr>
          <p:cNvPr id="21" name="Oval 20"/>
          <p:cNvSpPr/>
          <p:nvPr/>
        </p:nvSpPr>
        <p:spPr>
          <a:xfrm>
            <a:off x="2875398" y="4059380"/>
            <a:ext cx="254000" cy="25400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smtClean="0"/>
              <a:t>4</a:t>
            </a:r>
            <a:endParaRPr lang="en-US" sz="1200" b="1"/>
          </a:p>
        </p:txBody>
      </p:sp>
      <p:sp>
        <p:nvSpPr>
          <p:cNvPr id="22" name="Oval 21"/>
          <p:cNvSpPr/>
          <p:nvPr/>
        </p:nvSpPr>
        <p:spPr>
          <a:xfrm>
            <a:off x="3802498" y="4059380"/>
            <a:ext cx="254000" cy="25400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smtClean="0"/>
              <a:t>5</a:t>
            </a:r>
            <a:endParaRPr lang="en-US" sz="1200" b="1"/>
          </a:p>
        </p:txBody>
      </p:sp>
      <p:sp>
        <p:nvSpPr>
          <p:cNvPr id="23" name="Oval 22"/>
          <p:cNvSpPr/>
          <p:nvPr/>
        </p:nvSpPr>
        <p:spPr>
          <a:xfrm>
            <a:off x="4881998" y="4059380"/>
            <a:ext cx="254000" cy="25400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smtClean="0"/>
              <a:t>6</a:t>
            </a:r>
            <a:endParaRPr lang="en-US" sz="1200" b="1"/>
          </a:p>
        </p:txBody>
      </p:sp>
      <p:sp>
        <p:nvSpPr>
          <p:cNvPr id="25" name="Oval 24"/>
          <p:cNvSpPr/>
          <p:nvPr/>
        </p:nvSpPr>
        <p:spPr>
          <a:xfrm>
            <a:off x="5948798" y="4059380"/>
            <a:ext cx="254000" cy="25400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smtClean="0"/>
              <a:t>7</a:t>
            </a:r>
            <a:endParaRPr lang="en-US" sz="1200" b="1"/>
          </a:p>
        </p:txBody>
      </p:sp>
      <p:sp>
        <p:nvSpPr>
          <p:cNvPr id="37" name="Oval 36"/>
          <p:cNvSpPr/>
          <p:nvPr/>
        </p:nvSpPr>
        <p:spPr>
          <a:xfrm>
            <a:off x="6894948" y="4059380"/>
            <a:ext cx="254000" cy="25400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smtClean="0"/>
              <a:t>8</a:t>
            </a:r>
            <a:endParaRPr lang="en-US" sz="1200" b="1"/>
          </a:p>
        </p:txBody>
      </p:sp>
      <p:sp>
        <p:nvSpPr>
          <p:cNvPr id="40" name="Oval 39"/>
          <p:cNvSpPr/>
          <p:nvPr/>
        </p:nvSpPr>
        <p:spPr>
          <a:xfrm>
            <a:off x="7498198" y="4059380"/>
            <a:ext cx="254000" cy="25400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smtClean="0"/>
              <a:t>9</a:t>
            </a:r>
            <a:endParaRPr lang="en-US" sz="1200" b="1"/>
          </a:p>
        </p:txBody>
      </p:sp>
      <p:sp>
        <p:nvSpPr>
          <p:cNvPr id="41" name="Oval 40"/>
          <p:cNvSpPr/>
          <p:nvPr/>
        </p:nvSpPr>
        <p:spPr>
          <a:xfrm>
            <a:off x="8076048" y="4059380"/>
            <a:ext cx="254000" cy="25400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200" b="1" dirty="0" smtClean="0"/>
              <a:t>10</a:t>
            </a:r>
            <a:endParaRPr lang="en-US" sz="1200" b="1" dirty="0"/>
          </a:p>
        </p:txBody>
      </p:sp>
      <p:sp>
        <p:nvSpPr>
          <p:cNvPr id="42" name="Oval 41"/>
          <p:cNvSpPr/>
          <p:nvPr/>
        </p:nvSpPr>
        <p:spPr>
          <a:xfrm>
            <a:off x="2253098" y="4059380"/>
            <a:ext cx="254000" cy="25400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smtClean="0"/>
              <a:t>3</a:t>
            </a:r>
            <a:endParaRPr lang="en-US" sz="1200" b="1"/>
          </a:p>
        </p:txBody>
      </p:sp>
      <p:sp>
        <p:nvSpPr>
          <p:cNvPr id="43" name="Oval 42"/>
          <p:cNvSpPr/>
          <p:nvPr/>
        </p:nvSpPr>
        <p:spPr>
          <a:xfrm>
            <a:off x="1285576" y="4058215"/>
            <a:ext cx="254000" cy="25400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200" b="1" dirty="0" smtClean="0"/>
              <a:t>1</a:t>
            </a:r>
            <a:endParaRPr lang="en-US" sz="1200" b="1" dirty="0"/>
          </a:p>
        </p:txBody>
      </p:sp>
      <p:sp>
        <p:nvSpPr>
          <p:cNvPr id="44" name="Oval 43"/>
          <p:cNvSpPr/>
          <p:nvPr/>
        </p:nvSpPr>
        <p:spPr>
          <a:xfrm>
            <a:off x="7209711" y="2973124"/>
            <a:ext cx="636060" cy="303048"/>
          </a:xfrm>
          <a:prstGeom prst="ellipse">
            <a:avLst/>
          </a:prstGeom>
          <a:noFill/>
          <a:ln w="28575">
            <a:solidFill>
              <a:schemeClr val="accent1"/>
            </a:solidFill>
          </a:ln>
          <a:effectLst/>
          <a:sp3d z="368300" extrusionH="361950"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668852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There is opportunity to move the large neutral group</a:t>
            </a:r>
            <a:endParaRPr lang="en-US" dirty="0"/>
          </a:p>
        </p:txBody>
      </p:sp>
      <p:sp>
        <p:nvSpPr>
          <p:cNvPr id="20" name="Slide Number Placeholder 19"/>
          <p:cNvSpPr>
            <a:spLocks noGrp="1"/>
          </p:cNvSpPr>
          <p:nvPr>
            <p:ph type="sldNum" sz="quarter" idx="10"/>
          </p:nvPr>
        </p:nvSpPr>
        <p:spPr/>
        <p:txBody>
          <a:bodyPr/>
          <a:lstStyle/>
          <a:p>
            <a:r>
              <a:rPr lang="en-US" dirty="0" smtClean="0"/>
              <a:t>Page  ●  </a:t>
            </a:r>
            <a:fld id="{7ABB4967-DEA4-4DB6-A661-AF6B5ACA8B7E}" type="slidenum">
              <a:rPr lang="en-US" smtClean="0"/>
              <a:pPr/>
              <a:t>22</a:t>
            </a:fld>
            <a:endParaRPr lang="en-US" dirty="0"/>
          </a:p>
        </p:txBody>
      </p:sp>
      <p:sp>
        <p:nvSpPr>
          <p:cNvPr id="24" name="Rectangle 23"/>
          <p:cNvSpPr/>
          <p:nvPr/>
        </p:nvSpPr>
        <p:spPr>
          <a:xfrm>
            <a:off x="464032" y="6116451"/>
            <a:ext cx="7451678" cy="215444"/>
          </a:xfrm>
          <a:prstGeom prst="rect">
            <a:avLst/>
          </a:prstGeom>
        </p:spPr>
        <p:txBody>
          <a:bodyPr wrap="square">
            <a:spAutoFit/>
          </a:bodyPr>
          <a:lstStyle/>
          <a:p>
            <a:pPr marL="0" lvl="1"/>
            <a:r>
              <a:rPr lang="en-US" sz="800" dirty="0" smtClean="0"/>
              <a:t>Source: Consumers’ Perceptions of the Direct Selling Industry 2012 National Survey Results</a:t>
            </a:r>
            <a:endParaRPr lang="en-US" sz="800" dirty="0"/>
          </a:p>
        </p:txBody>
      </p:sp>
      <p:sp>
        <p:nvSpPr>
          <p:cNvPr id="23" name="TextBox 22"/>
          <p:cNvSpPr txBox="1"/>
          <p:nvPr/>
        </p:nvSpPr>
        <p:spPr>
          <a:xfrm>
            <a:off x="7029927" y="4024565"/>
            <a:ext cx="941430" cy="369332"/>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1" i="0" u="none" strike="noStrike" kern="0" cap="none" spc="0" normalizeH="0" baseline="0" noProof="0" dirty="0" smtClean="0">
                <a:ln>
                  <a:noFill/>
                </a:ln>
                <a:solidFill>
                  <a:schemeClr val="accent2"/>
                </a:solidFill>
                <a:effectLst/>
                <a:uLnTx/>
                <a:uFillTx/>
                <a:latin typeface="Arial"/>
              </a:rPr>
              <a:t>30%</a:t>
            </a:r>
          </a:p>
        </p:txBody>
      </p:sp>
      <p:sp>
        <p:nvSpPr>
          <p:cNvPr id="25" name="TextBox 24"/>
          <p:cNvSpPr txBox="1"/>
          <p:nvPr/>
        </p:nvSpPr>
        <p:spPr>
          <a:xfrm>
            <a:off x="1370612" y="4024565"/>
            <a:ext cx="750706" cy="369332"/>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1" i="0" u="none" strike="noStrike" kern="0" cap="none" spc="0" normalizeH="0" baseline="0" noProof="0" dirty="0" smtClean="0">
                <a:ln>
                  <a:noFill/>
                </a:ln>
                <a:solidFill>
                  <a:schemeClr val="accent1"/>
                </a:solidFill>
                <a:effectLst/>
                <a:uLnTx/>
                <a:uFillTx/>
                <a:latin typeface="Arial"/>
              </a:rPr>
              <a:t>18%</a:t>
            </a:r>
          </a:p>
        </p:txBody>
      </p:sp>
      <p:cxnSp>
        <p:nvCxnSpPr>
          <p:cNvPr id="37" name="Straight Connector 36"/>
          <p:cNvCxnSpPr/>
          <p:nvPr/>
        </p:nvCxnSpPr>
        <p:spPr>
          <a:xfrm>
            <a:off x="2422240" y="2817319"/>
            <a:ext cx="0" cy="228600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6238590" y="2817319"/>
            <a:ext cx="0" cy="228600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3967762" y="4024565"/>
            <a:ext cx="750706" cy="369332"/>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1" i="0" u="none" strike="noStrike" kern="0" cap="none" spc="0" normalizeH="0" baseline="0" noProof="0" smtClean="0">
                <a:ln>
                  <a:noFill/>
                </a:ln>
                <a:solidFill>
                  <a:srgbClr val="808000"/>
                </a:solidFill>
                <a:effectLst/>
                <a:uLnTx/>
                <a:uFillTx/>
                <a:latin typeface="Arial"/>
              </a:rPr>
              <a:t>52%</a:t>
            </a:r>
            <a:endParaRPr kumimoji="0" lang="en-US" b="1" i="0" u="none" strike="noStrike" kern="0" cap="none" spc="0" normalizeH="0" baseline="0" noProof="0" dirty="0" smtClean="0">
              <a:ln>
                <a:noFill/>
              </a:ln>
              <a:solidFill>
                <a:srgbClr val="808000"/>
              </a:solidFill>
              <a:effectLst/>
              <a:uLnTx/>
              <a:uFillTx/>
              <a:latin typeface="Arial"/>
            </a:endParaRPr>
          </a:p>
        </p:txBody>
      </p:sp>
      <p:sp>
        <p:nvSpPr>
          <p:cNvPr id="42" name="Oval 41"/>
          <p:cNvSpPr/>
          <p:nvPr/>
        </p:nvSpPr>
        <p:spPr>
          <a:xfrm>
            <a:off x="1622140" y="2951276"/>
            <a:ext cx="254000" cy="25400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smtClean="0"/>
              <a:t>2</a:t>
            </a:r>
            <a:endParaRPr lang="en-US" sz="1200" b="1"/>
          </a:p>
        </p:txBody>
      </p:sp>
      <p:sp>
        <p:nvSpPr>
          <p:cNvPr id="43" name="Oval 42"/>
          <p:cNvSpPr/>
          <p:nvPr/>
        </p:nvSpPr>
        <p:spPr>
          <a:xfrm>
            <a:off x="2568290" y="2951276"/>
            <a:ext cx="254000" cy="25400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smtClean="0"/>
              <a:t>4</a:t>
            </a:r>
            <a:endParaRPr lang="en-US" sz="1200" b="1"/>
          </a:p>
        </p:txBody>
      </p:sp>
      <p:sp>
        <p:nvSpPr>
          <p:cNvPr id="44" name="Oval 43"/>
          <p:cNvSpPr/>
          <p:nvPr/>
        </p:nvSpPr>
        <p:spPr>
          <a:xfrm>
            <a:off x="3406490" y="2951276"/>
            <a:ext cx="254000" cy="25400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smtClean="0"/>
              <a:t>5</a:t>
            </a:r>
            <a:endParaRPr lang="en-US" sz="1200" b="1"/>
          </a:p>
        </p:txBody>
      </p:sp>
      <p:sp>
        <p:nvSpPr>
          <p:cNvPr id="45" name="Oval 44"/>
          <p:cNvSpPr/>
          <p:nvPr/>
        </p:nvSpPr>
        <p:spPr>
          <a:xfrm>
            <a:off x="4435190" y="2951276"/>
            <a:ext cx="254000" cy="25400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smtClean="0"/>
              <a:t>6</a:t>
            </a:r>
            <a:endParaRPr lang="en-US" sz="1200" b="1"/>
          </a:p>
        </p:txBody>
      </p:sp>
      <p:sp>
        <p:nvSpPr>
          <p:cNvPr id="46" name="Oval 45"/>
          <p:cNvSpPr/>
          <p:nvPr/>
        </p:nvSpPr>
        <p:spPr>
          <a:xfrm>
            <a:off x="5489290" y="2951276"/>
            <a:ext cx="254000" cy="25400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smtClean="0"/>
              <a:t>7</a:t>
            </a:r>
            <a:endParaRPr lang="en-US" sz="1200" b="1"/>
          </a:p>
        </p:txBody>
      </p:sp>
      <p:sp>
        <p:nvSpPr>
          <p:cNvPr id="47" name="Oval 46"/>
          <p:cNvSpPr/>
          <p:nvPr/>
        </p:nvSpPr>
        <p:spPr>
          <a:xfrm>
            <a:off x="6594190" y="2951276"/>
            <a:ext cx="254000" cy="25400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smtClean="0"/>
              <a:t>8</a:t>
            </a:r>
            <a:endParaRPr lang="en-US" sz="1200" b="1"/>
          </a:p>
        </p:txBody>
      </p:sp>
      <p:sp>
        <p:nvSpPr>
          <p:cNvPr id="48" name="Oval 47"/>
          <p:cNvSpPr/>
          <p:nvPr/>
        </p:nvSpPr>
        <p:spPr>
          <a:xfrm>
            <a:off x="7381590" y="2951276"/>
            <a:ext cx="254000" cy="25400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smtClean="0"/>
              <a:t>9</a:t>
            </a:r>
            <a:endParaRPr lang="en-US" sz="1200" b="1"/>
          </a:p>
        </p:txBody>
      </p:sp>
      <p:sp>
        <p:nvSpPr>
          <p:cNvPr id="49" name="Oval 48"/>
          <p:cNvSpPr/>
          <p:nvPr/>
        </p:nvSpPr>
        <p:spPr>
          <a:xfrm>
            <a:off x="7997540" y="2951276"/>
            <a:ext cx="254000" cy="25400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200" b="1" dirty="0" smtClean="0"/>
              <a:t>10</a:t>
            </a:r>
            <a:endParaRPr lang="en-US" sz="1200" b="1" dirty="0"/>
          </a:p>
        </p:txBody>
      </p:sp>
      <p:sp>
        <p:nvSpPr>
          <p:cNvPr id="50" name="Oval 49"/>
          <p:cNvSpPr/>
          <p:nvPr/>
        </p:nvSpPr>
        <p:spPr>
          <a:xfrm>
            <a:off x="2034890" y="2951276"/>
            <a:ext cx="254000" cy="25400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smtClean="0"/>
              <a:t>3</a:t>
            </a:r>
            <a:endParaRPr lang="en-US" sz="1200" b="1"/>
          </a:p>
        </p:txBody>
      </p:sp>
      <p:pic>
        <p:nvPicPr>
          <p:cNvPr id="54" name="Picture 53" descr="Male_black.png"/>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3640415" y="4502374"/>
            <a:ext cx="263693" cy="617014"/>
          </a:xfrm>
          <a:prstGeom prst="rect">
            <a:avLst/>
          </a:prstGeom>
        </p:spPr>
      </p:pic>
      <p:pic>
        <p:nvPicPr>
          <p:cNvPr id="55" name="Picture 54" descr="Male_black.png"/>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3912256" y="4502374"/>
            <a:ext cx="263693" cy="617014"/>
          </a:xfrm>
          <a:prstGeom prst="rect">
            <a:avLst/>
          </a:prstGeom>
        </p:spPr>
      </p:pic>
      <p:pic>
        <p:nvPicPr>
          <p:cNvPr id="56" name="Picture 55" descr="Male_black.png"/>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4184097" y="4502374"/>
            <a:ext cx="263693" cy="617014"/>
          </a:xfrm>
          <a:prstGeom prst="rect">
            <a:avLst/>
          </a:prstGeom>
        </p:spPr>
      </p:pic>
      <p:pic>
        <p:nvPicPr>
          <p:cNvPr id="57" name="Picture 56" descr="Male_black.png"/>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4455938" y="4502374"/>
            <a:ext cx="263693" cy="617014"/>
          </a:xfrm>
          <a:prstGeom prst="rect">
            <a:avLst/>
          </a:prstGeom>
        </p:spPr>
      </p:pic>
      <p:pic>
        <p:nvPicPr>
          <p:cNvPr id="58" name="Picture 57" descr="Male_black.png"/>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4727777" y="4502374"/>
            <a:ext cx="263693" cy="617014"/>
          </a:xfrm>
          <a:prstGeom prst="rect">
            <a:avLst/>
          </a:prstGeom>
        </p:spPr>
      </p:pic>
      <p:pic>
        <p:nvPicPr>
          <p:cNvPr id="59" name="Picture 58" descr="Male_black.png"/>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472452" y="4502374"/>
            <a:ext cx="263693" cy="617014"/>
          </a:xfrm>
          <a:prstGeom prst="rect">
            <a:avLst/>
          </a:prstGeom>
        </p:spPr>
      </p:pic>
      <p:pic>
        <p:nvPicPr>
          <p:cNvPr id="60" name="Picture 59" descr="Male_black.png"/>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744293" y="4502374"/>
            <a:ext cx="263693" cy="617014"/>
          </a:xfrm>
          <a:prstGeom prst="rect">
            <a:avLst/>
          </a:prstGeom>
        </p:spPr>
      </p:pic>
      <p:pic>
        <p:nvPicPr>
          <p:cNvPr id="61" name="Picture 60" descr="Male_black.png"/>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094356" y="4502374"/>
            <a:ext cx="263693" cy="617014"/>
          </a:xfrm>
          <a:prstGeom prst="rect">
            <a:avLst/>
          </a:prstGeom>
        </p:spPr>
      </p:pic>
      <p:pic>
        <p:nvPicPr>
          <p:cNvPr id="62" name="Picture 61" descr="Male_black.png"/>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366197" y="4502374"/>
            <a:ext cx="263693" cy="617014"/>
          </a:xfrm>
          <a:prstGeom prst="rect">
            <a:avLst/>
          </a:prstGeom>
        </p:spPr>
      </p:pic>
      <p:pic>
        <p:nvPicPr>
          <p:cNvPr id="63" name="Picture 62" descr="Male_black.png"/>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638036" y="4502374"/>
            <a:ext cx="263693" cy="617014"/>
          </a:xfrm>
          <a:prstGeom prst="rect">
            <a:avLst/>
          </a:prstGeom>
        </p:spPr>
      </p:pic>
      <p:sp>
        <p:nvSpPr>
          <p:cNvPr id="64" name="Arc 63"/>
          <p:cNvSpPr/>
          <p:nvPr/>
        </p:nvSpPr>
        <p:spPr>
          <a:xfrm>
            <a:off x="3406195" y="4664809"/>
            <a:ext cx="1844489" cy="201322"/>
          </a:xfrm>
          <a:prstGeom prst="arc">
            <a:avLst>
              <a:gd name="adj1" fmla="val 21254158"/>
              <a:gd name="adj2" fmla="val 11127086"/>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5" name="Straight Arrow Connector 64"/>
          <p:cNvCxnSpPr/>
          <p:nvPr/>
        </p:nvCxnSpPr>
        <p:spPr>
          <a:xfrm flipV="1">
            <a:off x="5250684" y="4756723"/>
            <a:ext cx="1713538" cy="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66" name="Oval 65"/>
          <p:cNvSpPr/>
          <p:nvPr/>
        </p:nvSpPr>
        <p:spPr>
          <a:xfrm>
            <a:off x="1157467" y="2951276"/>
            <a:ext cx="254000" cy="25400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200" b="1" dirty="0" smtClean="0"/>
              <a:t>1</a:t>
            </a:r>
            <a:endParaRPr lang="en-US" sz="1200" b="1" dirty="0"/>
          </a:p>
        </p:txBody>
      </p:sp>
      <p:graphicFrame>
        <p:nvGraphicFramePr>
          <p:cNvPr id="68" name="Object 4"/>
          <p:cNvGraphicFramePr>
            <a:graphicFrameLocks noChangeAspect="1"/>
          </p:cNvGraphicFramePr>
          <p:nvPr>
            <p:extLst>
              <p:ext uri="{D42A27DB-BD31-4B8C-83A1-F6EECF244321}">
                <p14:modId xmlns:p14="http://schemas.microsoft.com/office/powerpoint/2010/main" val="1071487530"/>
              </p:ext>
            </p:extLst>
          </p:nvPr>
        </p:nvGraphicFramePr>
        <p:xfrm>
          <a:off x="319941" y="2844792"/>
          <a:ext cx="8500927" cy="1188888"/>
        </p:xfrm>
        <a:graphic>
          <a:graphicData uri="http://schemas.openxmlformats.org/drawingml/2006/chart">
            <c:chart xmlns:c="http://schemas.openxmlformats.org/drawingml/2006/chart" xmlns:r="http://schemas.openxmlformats.org/officeDocument/2006/relationships" r:id="rId4"/>
          </a:graphicData>
        </a:graphic>
      </p:graphicFrame>
      <p:grpSp>
        <p:nvGrpSpPr>
          <p:cNvPr id="5" name="Group 4"/>
          <p:cNvGrpSpPr/>
          <p:nvPr/>
        </p:nvGrpSpPr>
        <p:grpSpPr>
          <a:xfrm>
            <a:off x="1005838" y="1952065"/>
            <a:ext cx="7482452" cy="753087"/>
            <a:chOff x="1005838" y="1952065"/>
            <a:chExt cx="7482452" cy="753087"/>
          </a:xfrm>
        </p:grpSpPr>
        <p:cxnSp>
          <p:nvCxnSpPr>
            <p:cNvPr id="73" name="Straight Arrow Connector 72"/>
            <p:cNvCxnSpPr>
              <a:stCxn id="75" idx="3"/>
              <a:endCxn id="76" idx="1"/>
            </p:cNvCxnSpPr>
            <p:nvPr/>
          </p:nvCxnSpPr>
          <p:spPr bwMode="auto">
            <a:xfrm>
              <a:off x="2653790" y="2551264"/>
              <a:ext cx="4375703" cy="0"/>
            </a:xfrm>
            <a:prstGeom prst="straightConnector1">
              <a:avLst/>
            </a:prstGeom>
            <a:noFill/>
            <a:ln w="28575" cap="flat" cmpd="sng" algn="ctr">
              <a:solidFill>
                <a:sysClr val="windowText" lastClr="000000">
                  <a:shade val="95000"/>
                  <a:satMod val="105000"/>
                </a:sysClr>
              </a:solidFill>
              <a:prstDash val="solid"/>
              <a:headEnd type="arrow" w="med" len="med"/>
              <a:tailEnd type="arrow"/>
            </a:ln>
            <a:effectLst/>
          </p:spPr>
        </p:cxnSp>
        <p:sp>
          <p:nvSpPr>
            <p:cNvPr id="74" name="Rectangle 13"/>
            <p:cNvSpPr>
              <a:spLocks noChangeArrowheads="1"/>
            </p:cNvSpPr>
            <p:nvPr/>
          </p:nvSpPr>
          <p:spPr bwMode="auto">
            <a:xfrm>
              <a:off x="2555641" y="1952065"/>
              <a:ext cx="4572000" cy="304800"/>
            </a:xfrm>
            <a:prstGeom prst="rect">
              <a:avLst/>
            </a:prstGeom>
            <a:noFill/>
            <a:ln w="9525">
              <a:noFill/>
              <a:miter lim="800000"/>
              <a:headEnd/>
              <a:tailEnd/>
            </a:ln>
          </p:spPr>
          <p:txBody>
            <a:bodyPr lIns="0" tIns="0" rIns="0" bIns="0"/>
            <a:lstStyle/>
            <a:p>
              <a:pPr algn="ctr" defTabSz="914400" fontAlgn="base">
                <a:spcBef>
                  <a:spcPct val="0"/>
                </a:spcBef>
                <a:spcAft>
                  <a:spcPct val="0"/>
                </a:spcAft>
              </a:pPr>
              <a:r>
                <a:rPr lang="en-US" sz="1600" b="1" dirty="0">
                  <a:latin typeface="Arial" panose="020B0604020202020204" pitchFamily="34" charset="0"/>
                  <a:cs typeface="Arial" panose="020B0604020202020204" pitchFamily="34" charset="0"/>
                </a:rPr>
                <a:t>Favorability </a:t>
              </a:r>
              <a:r>
                <a:rPr lang="en-US" sz="1600" b="1" dirty="0" smtClean="0">
                  <a:latin typeface="Arial" panose="020B0604020202020204" pitchFamily="34" charset="0"/>
                  <a:cs typeface="Arial" panose="020B0604020202020204" pitchFamily="34" charset="0"/>
                </a:rPr>
                <a:t>toward </a:t>
              </a:r>
              <a:r>
                <a:rPr lang="en-US" sz="1600" b="1" dirty="0">
                  <a:latin typeface="Arial" panose="020B0604020202020204" pitchFamily="34" charset="0"/>
                  <a:cs typeface="Arial" panose="020B0604020202020204" pitchFamily="34" charset="0"/>
                </a:rPr>
                <a:t>Direct Selling</a:t>
              </a:r>
            </a:p>
          </p:txBody>
        </p:sp>
        <p:sp>
          <p:nvSpPr>
            <p:cNvPr id="75" name="Rectangle 74"/>
            <p:cNvSpPr/>
            <p:nvPr/>
          </p:nvSpPr>
          <p:spPr>
            <a:xfrm>
              <a:off x="1005838" y="2397375"/>
              <a:ext cx="1647952" cy="307777"/>
            </a:xfrm>
            <a:prstGeom prst="rect">
              <a:avLst/>
            </a:prstGeom>
          </p:spPr>
          <p:txBody>
            <a:bodyPr wrap="none">
              <a:spAutoFit/>
            </a:bodyPr>
            <a:lstStyle/>
            <a:p>
              <a:pPr defTabSz="914400" fontAlgn="base">
                <a:spcBef>
                  <a:spcPct val="0"/>
                </a:spcBef>
                <a:spcAft>
                  <a:spcPct val="0"/>
                </a:spcAft>
              </a:pPr>
              <a:r>
                <a:rPr lang="en-US" sz="1400" b="1" dirty="0" smtClean="0">
                  <a:solidFill>
                    <a:srgbClr val="000000"/>
                  </a:solidFill>
                  <a:latin typeface="Arial"/>
                  <a:cs typeface="Times New Roman" pitchFamily="18" charset="0"/>
                </a:rPr>
                <a:t>Very Unfavorable</a:t>
              </a:r>
              <a:endParaRPr lang="en-US" sz="1400" b="1" dirty="0">
                <a:solidFill>
                  <a:prstClr val="black"/>
                </a:solidFill>
                <a:latin typeface="Arial"/>
              </a:endParaRPr>
            </a:p>
          </p:txBody>
        </p:sp>
        <p:sp>
          <p:nvSpPr>
            <p:cNvPr id="76" name="Rectangle 75"/>
            <p:cNvSpPr/>
            <p:nvPr/>
          </p:nvSpPr>
          <p:spPr>
            <a:xfrm>
              <a:off x="7029493" y="2397375"/>
              <a:ext cx="1458797" cy="307777"/>
            </a:xfrm>
            <a:prstGeom prst="rect">
              <a:avLst/>
            </a:prstGeom>
          </p:spPr>
          <p:txBody>
            <a:bodyPr wrap="none">
              <a:spAutoFit/>
            </a:bodyPr>
            <a:lstStyle/>
            <a:p>
              <a:pPr defTabSz="914400" fontAlgn="base">
                <a:spcBef>
                  <a:spcPct val="0"/>
                </a:spcBef>
                <a:spcAft>
                  <a:spcPct val="0"/>
                </a:spcAft>
                <a:tabLst>
                  <a:tab pos="6570663" algn="r"/>
                </a:tabLst>
              </a:pPr>
              <a:r>
                <a:rPr lang="en-US" sz="1400" b="1" dirty="0" smtClean="0">
                  <a:solidFill>
                    <a:srgbClr val="000000"/>
                  </a:solidFill>
                  <a:latin typeface="Arial"/>
                  <a:cs typeface="Times New Roman" pitchFamily="18" charset="0"/>
                </a:rPr>
                <a:t>Very Favorable</a:t>
              </a:r>
              <a:endParaRPr lang="en-US" sz="1400" b="1" dirty="0">
                <a:solidFill>
                  <a:prstClr val="black"/>
                </a:solidFill>
                <a:latin typeface="Arial"/>
              </a:endParaRPr>
            </a:p>
          </p:txBody>
        </p:sp>
      </p:grpSp>
    </p:spTree>
    <p:extLst>
      <p:ext uri="{BB962C8B-B14F-4D97-AF65-F5344CB8AC3E}">
        <p14:creationId xmlns:p14="http://schemas.microsoft.com/office/powerpoint/2010/main" val="21756883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r>
              <a:rPr lang="en-US" dirty="0" smtClean="0"/>
              <a:t>Consumers see direct selling as a way to support local entrepreneurs and receive knowledgeable personal service</a:t>
            </a:r>
            <a:endParaRPr lang="en-US" dirty="0"/>
          </a:p>
        </p:txBody>
      </p:sp>
      <p:sp>
        <p:nvSpPr>
          <p:cNvPr id="10" name="Slide Number Placeholder 9"/>
          <p:cNvSpPr>
            <a:spLocks noGrp="1"/>
          </p:cNvSpPr>
          <p:nvPr>
            <p:ph type="sldNum" sz="quarter" idx="10"/>
          </p:nvPr>
        </p:nvSpPr>
        <p:spPr/>
        <p:txBody>
          <a:bodyPr/>
          <a:lstStyle/>
          <a:p>
            <a:r>
              <a:rPr lang="en-US" dirty="0" smtClean="0"/>
              <a:t>Page  ●  </a:t>
            </a:r>
            <a:fld id="{7ABB4967-DEA4-4DB6-A661-AF6B5ACA8B7E}" type="slidenum">
              <a:rPr lang="en-US" smtClean="0"/>
              <a:pPr/>
              <a:t>23</a:t>
            </a:fld>
            <a:endParaRPr lang="en-US" dirty="0"/>
          </a:p>
        </p:txBody>
      </p:sp>
      <p:sp>
        <p:nvSpPr>
          <p:cNvPr id="6" name="TextBox 5"/>
          <p:cNvSpPr txBox="1">
            <a:spLocks noChangeArrowheads="1"/>
          </p:cNvSpPr>
          <p:nvPr/>
        </p:nvSpPr>
        <p:spPr bwMode="auto">
          <a:xfrm>
            <a:off x="466441" y="1534550"/>
            <a:ext cx="4526664" cy="492443"/>
          </a:xfrm>
          <a:prstGeom prst="rect">
            <a:avLst/>
          </a:prstGeom>
          <a:noFill/>
          <a:ln w="9525">
            <a:noFill/>
            <a:miter lim="800000"/>
            <a:headEnd/>
            <a:tailEnd/>
          </a:ln>
        </p:spPr>
        <p:txBody>
          <a:bodyPr wrap="square" lIns="0" tIns="0" rIns="0" bIns="0">
            <a:spAutoFit/>
          </a:bodyPr>
          <a:lstStyle/>
          <a:p>
            <a:pPr>
              <a:spcBef>
                <a:spcPts val="0"/>
              </a:spcBef>
            </a:pPr>
            <a:r>
              <a:rPr lang="en-US" sz="1600" b="1" dirty="0">
                <a:latin typeface="+mn-lt"/>
              </a:rPr>
              <a:t>Most Appealing and Important </a:t>
            </a:r>
            <a:r>
              <a:rPr lang="en-US" sz="1600" b="1" dirty="0" smtClean="0">
                <a:latin typeface="+mn-lt"/>
              </a:rPr>
              <a:t>Characteristics of </a:t>
            </a:r>
            <a:r>
              <a:rPr lang="en-US" sz="1600" b="1" dirty="0">
                <a:latin typeface="+mn-lt"/>
              </a:rPr>
              <a:t>Direct Selling to a Potential </a:t>
            </a:r>
            <a:r>
              <a:rPr lang="en-US" sz="1600" b="1" dirty="0" smtClean="0">
                <a:latin typeface="+mn-lt"/>
              </a:rPr>
              <a:t>Shopper</a:t>
            </a:r>
            <a:endParaRPr lang="en-US" sz="1600" b="1" dirty="0">
              <a:latin typeface="+mn-lt"/>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888654596"/>
              </p:ext>
            </p:extLst>
          </p:nvPr>
        </p:nvGraphicFramePr>
        <p:xfrm>
          <a:off x="301520" y="2187802"/>
          <a:ext cx="6284007" cy="375385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p:cNvSpPr/>
          <p:nvPr/>
        </p:nvSpPr>
        <p:spPr>
          <a:xfrm>
            <a:off x="464023" y="6116452"/>
            <a:ext cx="7683690" cy="215444"/>
          </a:xfrm>
          <a:prstGeom prst="rect">
            <a:avLst/>
          </a:prstGeom>
        </p:spPr>
        <p:txBody>
          <a:bodyPr wrap="square">
            <a:spAutoFit/>
          </a:bodyPr>
          <a:lstStyle/>
          <a:p>
            <a:pPr marL="0" lvl="1"/>
            <a:r>
              <a:rPr lang="en-US" sz="800" dirty="0" smtClean="0"/>
              <a:t>Source: Consumers’ Perceptions of the Direct Selling Industry 2012 National Survey Results</a:t>
            </a:r>
            <a:endParaRPr lang="en-US" sz="800" dirty="0"/>
          </a:p>
        </p:txBody>
      </p:sp>
      <p:pic>
        <p:nvPicPr>
          <p:cNvPr id="9" name="Picture 8" descr="shot_1255_ 989.jpg"/>
          <p:cNvPicPr>
            <a:picLocks noChangeAspect="1"/>
          </p:cNvPicPr>
          <p:nvPr/>
        </p:nvPicPr>
        <p:blipFill rotWithShape="1">
          <a:blip r:embed="rId4" cstate="print">
            <a:extLst>
              <a:ext uri="{28A0092B-C50C-407E-A947-70E740481C1C}">
                <a14:useLocalDpi xmlns:a14="http://schemas.microsoft.com/office/drawing/2010/main" val="0"/>
              </a:ext>
            </a:extLst>
          </a:blip>
          <a:srcRect l="10005" t="5757" r="9660" b="8379"/>
          <a:stretch/>
        </p:blipFill>
        <p:spPr>
          <a:xfrm>
            <a:off x="6304633" y="4100946"/>
            <a:ext cx="2604182" cy="185558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450340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mtClean="0"/>
              <a:t>The Internet and Direct Selling</a:t>
            </a:r>
            <a:endParaRPr lang="en-US" dirty="0"/>
          </a:p>
        </p:txBody>
      </p:sp>
      <p:sp>
        <p:nvSpPr>
          <p:cNvPr id="3" name="Content Placeholder 2"/>
          <p:cNvSpPr>
            <a:spLocks noGrp="1"/>
          </p:cNvSpPr>
          <p:nvPr>
            <p:ph type="subTitle" idx="1"/>
          </p:nvPr>
        </p:nvSpPr>
        <p:spPr/>
        <p:txBody>
          <a:bodyPr>
            <a:normAutofit/>
          </a:bodyPr>
          <a:lstStyle/>
          <a:p>
            <a:r>
              <a:rPr lang="en-US" sz="3600" b="1" dirty="0"/>
              <a:t> Positive Impacts</a:t>
            </a:r>
          </a:p>
        </p:txBody>
      </p:sp>
      <p:sp>
        <p:nvSpPr>
          <p:cNvPr id="7" name="TextBox 6"/>
          <p:cNvSpPr txBox="1"/>
          <p:nvPr/>
        </p:nvSpPr>
        <p:spPr>
          <a:xfrm>
            <a:off x="1016000" y="512536"/>
            <a:ext cx="184666" cy="369332"/>
          </a:xfrm>
          <a:prstGeom prst="rect">
            <a:avLst/>
          </a:prstGeom>
          <a:noFill/>
        </p:spPr>
        <p:txBody>
          <a:bodyPr wrap="none" rtlCol="0">
            <a:spAutoFit/>
          </a:bodyPr>
          <a:lstStyle/>
          <a:p>
            <a:endParaRPr lang="en-US" dirty="0"/>
          </a:p>
        </p:txBody>
      </p:sp>
      <p:sp>
        <p:nvSpPr>
          <p:cNvPr id="5" name="TextBox 4"/>
          <p:cNvSpPr txBox="1"/>
          <p:nvPr/>
        </p:nvSpPr>
        <p:spPr>
          <a:xfrm>
            <a:off x="8773003" y="5765807"/>
            <a:ext cx="370997" cy="215444"/>
          </a:xfrm>
          <a:prstGeom prst="rect">
            <a:avLst/>
          </a:prstGeom>
          <a:noFill/>
        </p:spPr>
        <p:txBody>
          <a:bodyPr wrap="square" rtlCol="0">
            <a:spAutoFit/>
          </a:bodyPr>
          <a:lstStyle/>
          <a:p>
            <a:fld id="{95B2B7EB-A333-49E3-8EC5-86067FD0186B}" type="slidenum">
              <a:rPr lang="en-US" sz="800">
                <a:solidFill>
                  <a:schemeClr val="bg1">
                    <a:lumMod val="65000"/>
                  </a:schemeClr>
                </a:solidFill>
              </a:rPr>
              <a:t>24</a:t>
            </a:fld>
            <a:endParaRPr lang="en-US" sz="800" dirty="0">
              <a:solidFill>
                <a:schemeClr val="bg1">
                  <a:lumMod val="65000"/>
                </a:schemeClr>
              </a:solidFill>
            </a:endParaRP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25"/>
          <a:stretch/>
        </p:blipFill>
        <p:spPr bwMode="auto">
          <a:xfrm>
            <a:off x="1746503" y="4009763"/>
            <a:ext cx="3054097" cy="2025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01" t="6475" r="5753" b="7238"/>
          <a:stretch/>
        </p:blipFill>
        <p:spPr bwMode="auto">
          <a:xfrm>
            <a:off x="4736592" y="4014216"/>
            <a:ext cx="3200400" cy="202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25188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2318482" y="1717249"/>
            <a:ext cx="3296359" cy="358345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Top 15 US Retailers</a:t>
            </a:r>
          </a:p>
          <a:p>
            <a:pPr algn="ctr"/>
            <a:r>
              <a:rPr lang="en-US" dirty="0" smtClean="0">
                <a:solidFill>
                  <a:schemeClr val="tx1"/>
                </a:solidFill>
              </a:rPr>
              <a:t>Worldwide Digital Sales </a:t>
            </a:r>
          </a:p>
          <a:p>
            <a:pPr algn="ctr">
              <a:spcAft>
                <a:spcPts val="1200"/>
              </a:spcAft>
            </a:pPr>
            <a:r>
              <a:rPr lang="en-US" i="1" dirty="0" smtClean="0">
                <a:solidFill>
                  <a:schemeClr val="tx1"/>
                </a:solidFill>
              </a:rPr>
              <a:t>(in </a:t>
            </a:r>
            <a:r>
              <a:rPr lang="en-US" i="1" smtClean="0">
                <a:solidFill>
                  <a:schemeClr val="tx1"/>
                </a:solidFill>
              </a:rPr>
              <a:t>billions)</a:t>
            </a:r>
            <a:endParaRPr lang="en-US" i="1" dirty="0">
              <a:solidFill>
                <a:schemeClr val="tx1"/>
              </a:solidFill>
            </a:endParaRPr>
          </a:p>
          <a:p>
            <a:pPr marL="461963" indent="-350838">
              <a:buAutoNum type="arabicPeriod"/>
              <a:tabLst>
                <a:tab pos="2919413" algn="r"/>
              </a:tabLst>
            </a:pPr>
            <a:r>
              <a:rPr lang="en-US" dirty="0" smtClean="0">
                <a:solidFill>
                  <a:schemeClr val="tx1"/>
                </a:solidFill>
              </a:rPr>
              <a:t>Amazon </a:t>
            </a:r>
            <a:r>
              <a:rPr lang="en-US" smtClean="0">
                <a:solidFill>
                  <a:schemeClr val="tx1"/>
                </a:solidFill>
              </a:rPr>
              <a:t>	$</a:t>
            </a:r>
            <a:r>
              <a:rPr lang="en-US" dirty="0" smtClean="0">
                <a:solidFill>
                  <a:schemeClr val="tx1"/>
                </a:solidFill>
              </a:rPr>
              <a:t>67.9</a:t>
            </a:r>
          </a:p>
          <a:p>
            <a:pPr marL="461963" indent="-350838">
              <a:buAutoNum type="arabicPeriod"/>
              <a:tabLst>
                <a:tab pos="2919413" algn="r"/>
              </a:tabLst>
            </a:pPr>
            <a:r>
              <a:rPr lang="en-US" smtClean="0">
                <a:solidFill>
                  <a:schemeClr val="tx1"/>
                </a:solidFill>
              </a:rPr>
              <a:t>Apple</a:t>
            </a:r>
            <a:r>
              <a:rPr lang="en-US" dirty="0" smtClean="0">
                <a:solidFill>
                  <a:schemeClr val="tx1"/>
                </a:solidFill>
              </a:rPr>
              <a:t>	$18.3</a:t>
            </a:r>
          </a:p>
          <a:p>
            <a:pPr marL="461963" indent="-350838">
              <a:buAutoNum type="arabicPeriod"/>
              <a:tabLst>
                <a:tab pos="2919413" algn="r"/>
              </a:tabLst>
            </a:pPr>
            <a:r>
              <a:rPr lang="en-US" smtClean="0">
                <a:solidFill>
                  <a:schemeClr val="tx1"/>
                </a:solidFill>
              </a:rPr>
              <a:t>Staples	$</a:t>
            </a:r>
            <a:r>
              <a:rPr lang="en-US" dirty="0" smtClean="0">
                <a:solidFill>
                  <a:schemeClr val="tx1"/>
                </a:solidFill>
              </a:rPr>
              <a:t>10.4</a:t>
            </a:r>
          </a:p>
          <a:p>
            <a:pPr marL="461963" indent="-350838">
              <a:buAutoNum type="arabicPeriod"/>
              <a:tabLst>
                <a:tab pos="2919413" algn="r"/>
              </a:tabLst>
            </a:pPr>
            <a:r>
              <a:rPr lang="en-US" smtClean="0">
                <a:solidFill>
                  <a:schemeClr val="tx1"/>
                </a:solidFill>
              </a:rPr>
              <a:t>Wal-Mart</a:t>
            </a:r>
            <a:r>
              <a:rPr lang="en-US" dirty="0" smtClean="0">
                <a:solidFill>
                  <a:schemeClr val="tx1"/>
                </a:solidFill>
              </a:rPr>
              <a:t>	$10.0</a:t>
            </a:r>
          </a:p>
          <a:p>
            <a:pPr marL="461963" indent="-350838">
              <a:buAutoNum type="arabicPeriod"/>
              <a:tabLst>
                <a:tab pos="2919413" algn="r"/>
              </a:tabLst>
            </a:pPr>
            <a:r>
              <a:rPr lang="en-US" smtClean="0">
                <a:solidFill>
                  <a:schemeClr val="tx1"/>
                </a:solidFill>
              </a:rPr>
              <a:t>Sears</a:t>
            </a:r>
            <a:r>
              <a:rPr lang="en-US" dirty="0" smtClean="0">
                <a:solidFill>
                  <a:schemeClr val="tx1"/>
                </a:solidFill>
              </a:rPr>
              <a:t>	$ 4.9</a:t>
            </a:r>
          </a:p>
          <a:p>
            <a:pPr marL="461963" indent="-350838">
              <a:buAutoNum type="arabicPeriod"/>
              <a:tabLst>
                <a:tab pos="2919413" algn="r"/>
              </a:tabLst>
            </a:pPr>
            <a:r>
              <a:rPr lang="en-US" smtClean="0">
                <a:solidFill>
                  <a:schemeClr val="tx1"/>
                </a:solidFill>
              </a:rPr>
              <a:t>QVC</a:t>
            </a:r>
            <a:r>
              <a:rPr lang="en-US" dirty="0" smtClean="0">
                <a:solidFill>
                  <a:schemeClr val="tx1"/>
                </a:solidFill>
              </a:rPr>
              <a:t>	$ 4.8</a:t>
            </a:r>
          </a:p>
          <a:p>
            <a:pPr marL="461963" indent="-350838">
              <a:buAutoNum type="arabicPeriod"/>
              <a:tabLst>
                <a:tab pos="2919413" algn="r"/>
              </a:tabLst>
            </a:pPr>
            <a:r>
              <a:rPr lang="en-US" dirty="0" smtClean="0">
                <a:solidFill>
                  <a:schemeClr val="tx1"/>
                </a:solidFill>
              </a:rPr>
              <a:t>Netflix</a:t>
            </a:r>
            <a:r>
              <a:rPr lang="en-US" smtClean="0">
                <a:solidFill>
                  <a:schemeClr val="tx1"/>
                </a:solidFill>
              </a:rPr>
              <a:t>	$ </a:t>
            </a:r>
            <a:r>
              <a:rPr lang="en-US" dirty="0" smtClean="0">
                <a:solidFill>
                  <a:schemeClr val="tx1"/>
                </a:solidFill>
              </a:rPr>
              <a:t>4.4</a:t>
            </a:r>
          </a:p>
          <a:p>
            <a:pPr marL="461963" indent="-350838">
              <a:buAutoNum type="arabicPeriod"/>
              <a:tabLst>
                <a:tab pos="2919413" algn="r"/>
              </a:tabLst>
            </a:pPr>
            <a:r>
              <a:rPr lang="en-US" smtClean="0">
                <a:solidFill>
                  <a:schemeClr val="tx1"/>
                </a:solidFill>
              </a:rPr>
              <a:t>Macy’s</a:t>
            </a:r>
            <a:r>
              <a:rPr lang="en-US" dirty="0" smtClean="0">
                <a:solidFill>
                  <a:schemeClr val="tx1"/>
                </a:solidFill>
              </a:rPr>
              <a:t>	$ 4.2</a:t>
            </a:r>
            <a:endParaRPr lang="en-US" dirty="0">
              <a:solidFill>
                <a:schemeClr val="tx1"/>
              </a:solidFill>
            </a:endParaRPr>
          </a:p>
        </p:txBody>
      </p:sp>
      <p:pic>
        <p:nvPicPr>
          <p:cNvPr id="32" name="Picture 31" descr="bigstock--D-blue-arrow-on-white-23440349.jpg"/>
          <p:cNvPicPr>
            <a:picLocks noChangeAspect="1"/>
          </p:cNvPicPr>
          <p:nvPr/>
        </p:nvPicPr>
        <p:blipFill rotWithShape="1">
          <a:blip r:embed="rId3">
            <a:clrChange>
              <a:clrFrom>
                <a:srgbClr val="FFFFFF"/>
              </a:clrFrom>
              <a:clrTo>
                <a:srgbClr val="FFFFFF">
                  <a:alpha val="0"/>
                </a:srgbClr>
              </a:clrTo>
            </a:clrChange>
            <a:duotone>
              <a:schemeClr val="accent1">
                <a:shade val="45000"/>
                <a:satMod val="135000"/>
              </a:schemeClr>
              <a:prstClr val="white"/>
            </a:duotone>
          </a:blip>
          <a:srcRect l="16851" t="23536" r="11662" b="30662"/>
          <a:stretch/>
        </p:blipFill>
        <p:spPr>
          <a:xfrm>
            <a:off x="970611" y="3879274"/>
            <a:ext cx="7874999" cy="2692692"/>
          </a:xfrm>
          <a:prstGeom prst="rect">
            <a:avLst/>
          </a:prstGeom>
        </p:spPr>
      </p:pic>
      <p:sp>
        <p:nvSpPr>
          <p:cNvPr id="2" name="Title 1"/>
          <p:cNvSpPr>
            <a:spLocks noGrp="1"/>
          </p:cNvSpPr>
          <p:nvPr>
            <p:ph type="title"/>
          </p:nvPr>
        </p:nvSpPr>
        <p:spPr/>
        <p:txBody>
          <a:bodyPr anchor="ctr"/>
          <a:lstStyle/>
          <a:p>
            <a:r>
              <a:rPr lang="en-US"/>
              <a:t>Technology continues to be an opportunity for our industry</a:t>
            </a:r>
            <a:endParaRPr lang="en-US" dirty="0"/>
          </a:p>
        </p:txBody>
      </p:sp>
      <p:sp>
        <p:nvSpPr>
          <p:cNvPr id="14" name="Slide Number Placeholder 13"/>
          <p:cNvSpPr>
            <a:spLocks noGrp="1"/>
          </p:cNvSpPr>
          <p:nvPr>
            <p:ph type="sldNum" sz="quarter" idx="10"/>
          </p:nvPr>
        </p:nvSpPr>
        <p:spPr/>
        <p:txBody>
          <a:bodyPr/>
          <a:lstStyle/>
          <a:p>
            <a:r>
              <a:rPr lang="en-US" dirty="0" smtClean="0"/>
              <a:t>Page  ●  </a:t>
            </a:r>
            <a:fld id="{7ABB4967-DEA4-4DB6-A661-AF6B5ACA8B7E}" type="slidenum">
              <a:rPr lang="en-US" smtClean="0"/>
              <a:pPr/>
              <a:t>25</a:t>
            </a:fld>
            <a:endParaRPr lang="en-US" dirty="0"/>
          </a:p>
        </p:txBody>
      </p:sp>
      <p:sp>
        <p:nvSpPr>
          <p:cNvPr id="18" name="Rectangle 17"/>
          <p:cNvSpPr/>
          <p:nvPr/>
        </p:nvSpPr>
        <p:spPr>
          <a:xfrm>
            <a:off x="464023" y="6165880"/>
            <a:ext cx="7683690" cy="215444"/>
          </a:xfrm>
          <a:prstGeom prst="rect">
            <a:avLst/>
          </a:prstGeom>
        </p:spPr>
        <p:txBody>
          <a:bodyPr wrap="square">
            <a:spAutoFit/>
          </a:bodyPr>
          <a:lstStyle/>
          <a:p>
            <a:pPr marL="0" lvl="1"/>
            <a:r>
              <a:rPr lang="en-US" sz="800"/>
              <a:t>Source: Direct Selling News commissioned Harris Poll; Internet Retailer “2014 Top 500 Guide” as cited by Wall Street Journal; Forrester</a:t>
            </a:r>
            <a:endParaRPr lang="en-US" sz="800" dirty="0"/>
          </a:p>
        </p:txBody>
      </p:sp>
      <p:sp>
        <p:nvSpPr>
          <p:cNvPr id="17" name="TextBox 16"/>
          <p:cNvSpPr txBox="1"/>
          <p:nvPr/>
        </p:nvSpPr>
        <p:spPr>
          <a:xfrm>
            <a:off x="457200" y="6477000"/>
            <a:ext cx="3021980" cy="365760"/>
          </a:xfrm>
          <a:prstGeom prst="rect">
            <a:avLst/>
          </a:prstGeom>
          <a:noFill/>
        </p:spPr>
        <p:txBody>
          <a:bodyPr wrap="square" rtlCol="0" anchor="ctr">
            <a:noAutofit/>
          </a:bodyPr>
          <a:lstStyle/>
          <a:p>
            <a:r>
              <a:rPr lang="en-US" sz="900" b="1" kern="1200" dirty="0" smtClean="0">
                <a:solidFill>
                  <a:schemeClr val="tx2"/>
                </a:solidFill>
                <a:effectLst/>
                <a:latin typeface="Arial" pitchFamily="34" charset="0"/>
                <a:cs typeface="Arial" pitchFamily="34" charset="0"/>
              </a:rPr>
              <a:t>U.S. Direct Selling Strategic Insights</a:t>
            </a:r>
            <a:endParaRPr lang="en-US" sz="900" b="1" dirty="0">
              <a:solidFill>
                <a:schemeClr val="tx2"/>
              </a:solidFill>
              <a:effectLst/>
            </a:endParaRPr>
          </a:p>
        </p:txBody>
      </p:sp>
      <p:sp>
        <p:nvSpPr>
          <p:cNvPr id="33" name="Rectangle 32"/>
          <p:cNvSpPr/>
          <p:nvPr/>
        </p:nvSpPr>
        <p:spPr>
          <a:xfrm>
            <a:off x="5856614" y="2762934"/>
            <a:ext cx="3064726" cy="1306511"/>
          </a:xfrm>
          <a:prstGeom prst="rect">
            <a:avLst/>
          </a:prstGeom>
          <a:noFill/>
        </p:spPr>
        <p:txBody>
          <a:bodyPr wrap="square">
            <a:spAutoFit/>
          </a:bodyPr>
          <a:lstStyle/>
          <a:p>
            <a:pPr algn="ctr">
              <a:lnSpc>
                <a:spcPct val="110000"/>
              </a:lnSpc>
            </a:pPr>
            <a:r>
              <a:rPr lang="en-US" b="1" dirty="0" smtClean="0">
                <a:solidFill>
                  <a:schemeClr val="accent1"/>
                </a:solidFill>
                <a:latin typeface="Arial" pitchFamily="34" charset="0"/>
                <a:cs typeface="Arial" pitchFamily="34" charset="0"/>
              </a:rPr>
              <a:t>Ecommerce </a:t>
            </a:r>
            <a:r>
              <a:rPr lang="en-US" dirty="0" smtClean="0">
                <a:solidFill>
                  <a:schemeClr val="accent1"/>
                </a:solidFill>
                <a:latin typeface="Arial" pitchFamily="34" charset="0"/>
                <a:cs typeface="Arial" pitchFamily="34" charset="0"/>
              </a:rPr>
              <a:t>is expected </a:t>
            </a:r>
          </a:p>
          <a:p>
            <a:pPr algn="ctr">
              <a:lnSpc>
                <a:spcPct val="110000"/>
              </a:lnSpc>
            </a:pPr>
            <a:r>
              <a:rPr lang="en-US" dirty="0" smtClean="0">
                <a:solidFill>
                  <a:schemeClr val="accent1"/>
                </a:solidFill>
                <a:latin typeface="Arial" pitchFamily="34" charset="0"/>
                <a:cs typeface="Arial" pitchFamily="34" charset="0"/>
              </a:rPr>
              <a:t>to grow </a:t>
            </a:r>
            <a:r>
              <a:rPr lang="en-US" b="1" dirty="0" smtClean="0">
                <a:solidFill>
                  <a:schemeClr val="accent1"/>
                </a:solidFill>
                <a:latin typeface="Arial" pitchFamily="34" charset="0"/>
                <a:cs typeface="Arial" pitchFamily="34" charset="0"/>
              </a:rPr>
              <a:t>10%</a:t>
            </a:r>
            <a:r>
              <a:rPr lang="en-US" dirty="0" smtClean="0">
                <a:solidFill>
                  <a:schemeClr val="accent1"/>
                </a:solidFill>
                <a:latin typeface="Arial" pitchFamily="34" charset="0"/>
                <a:cs typeface="Arial" pitchFamily="34" charset="0"/>
              </a:rPr>
              <a:t> CAGR from 2014 to reach </a:t>
            </a:r>
          </a:p>
          <a:p>
            <a:pPr algn="ctr">
              <a:lnSpc>
                <a:spcPct val="110000"/>
              </a:lnSpc>
            </a:pPr>
            <a:r>
              <a:rPr lang="en-US" b="1" dirty="0" smtClean="0">
                <a:solidFill>
                  <a:schemeClr val="accent1"/>
                </a:solidFill>
                <a:latin typeface="Arial" pitchFamily="34" charset="0"/>
                <a:cs typeface="Arial" pitchFamily="34" charset="0"/>
              </a:rPr>
              <a:t>$480 billion by 2019.</a:t>
            </a:r>
            <a:endParaRPr lang="en-US" b="1" dirty="0">
              <a:solidFill>
                <a:schemeClr val="accent1"/>
              </a:solidFill>
              <a:latin typeface="Arial" pitchFamily="34" charset="0"/>
              <a:cs typeface="Arial" pitchFamily="34" charset="0"/>
            </a:endParaRPr>
          </a:p>
        </p:txBody>
      </p:sp>
      <p:sp>
        <p:nvSpPr>
          <p:cNvPr id="34" name="Rounded Rectangle 33"/>
          <p:cNvSpPr/>
          <p:nvPr/>
        </p:nvSpPr>
        <p:spPr>
          <a:xfrm>
            <a:off x="530164" y="2409369"/>
            <a:ext cx="1274907" cy="991440"/>
          </a:xfrm>
          <a:prstGeom prst="roundRect">
            <a:avLst/>
          </a:prstGeom>
          <a:solidFill>
            <a:srgbClr val="A51C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spcBef>
                <a:spcPts val="600"/>
              </a:spcBef>
            </a:pPr>
            <a:endParaRPr lang="en-US" sz="1400" b="1" smtClean="0">
              <a:solidFill>
                <a:schemeClr val="bg1"/>
              </a:solidFill>
              <a:latin typeface="Arial" panose="020B0604020202020204" pitchFamily="34" charset="0"/>
              <a:cs typeface="Arial" panose="020B0604020202020204" pitchFamily="34" charset="0"/>
            </a:endParaRPr>
          </a:p>
          <a:p>
            <a:pPr algn="ctr">
              <a:spcBef>
                <a:spcPts val="600"/>
              </a:spcBef>
            </a:pPr>
            <a:r>
              <a:rPr lang="en-US" sz="1400" b="1" smtClean="0">
                <a:solidFill>
                  <a:schemeClr val="bg1"/>
                </a:solidFill>
                <a:latin typeface="Arial" panose="020B0604020202020204" pitchFamily="34" charset="0"/>
                <a:cs typeface="Arial" panose="020B0604020202020204" pitchFamily="34" charset="0"/>
              </a:rPr>
              <a:t>Consumers</a:t>
            </a:r>
            <a:br>
              <a:rPr lang="en-US" sz="1400" b="1" smtClean="0">
                <a:solidFill>
                  <a:schemeClr val="bg1"/>
                </a:solidFill>
                <a:latin typeface="Arial" panose="020B0604020202020204" pitchFamily="34" charset="0"/>
                <a:cs typeface="Arial" panose="020B0604020202020204" pitchFamily="34" charset="0"/>
              </a:rPr>
            </a:br>
            <a:endParaRPr lang="en-US" sz="1400" b="1" smtClean="0">
              <a:solidFill>
                <a:schemeClr val="bg1"/>
              </a:solidFill>
              <a:latin typeface="Arial" pitchFamily="34" charset="0"/>
            </a:endParaRPr>
          </a:p>
        </p:txBody>
      </p:sp>
      <p:sp>
        <p:nvSpPr>
          <p:cNvPr id="36" name="Right Arrow 35"/>
          <p:cNvSpPr/>
          <p:nvPr/>
        </p:nvSpPr>
        <p:spPr>
          <a:xfrm rot="5400000">
            <a:off x="930300" y="3124532"/>
            <a:ext cx="474634" cy="444427"/>
          </a:xfrm>
          <a:prstGeom prst="rightArrow">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7" name="Picture 36"/>
          <p:cNvPicPr>
            <a:picLocks noChangeAspect="1"/>
          </p:cNvPicPr>
          <p:nvPr/>
        </p:nvPicPr>
        <p:blipFill>
          <a:blip r:embed="rId4">
            <a:lum bright="100000"/>
            <a:extLst>
              <a:ext uri="{28A0092B-C50C-407E-A947-70E740481C1C}">
                <a14:useLocalDpi xmlns:a14="http://schemas.microsoft.com/office/drawing/2010/main" val="0"/>
              </a:ext>
            </a:extLst>
          </a:blip>
          <a:stretch>
            <a:fillRect/>
          </a:stretch>
        </p:blipFill>
        <p:spPr>
          <a:xfrm>
            <a:off x="889735" y="2472674"/>
            <a:ext cx="535210" cy="379827"/>
          </a:xfrm>
          <a:prstGeom prst="rect">
            <a:avLst/>
          </a:prstGeom>
        </p:spPr>
      </p:pic>
      <p:sp>
        <p:nvSpPr>
          <p:cNvPr id="39" name="TextBox 38"/>
          <p:cNvSpPr txBox="1"/>
          <p:nvPr/>
        </p:nvSpPr>
        <p:spPr>
          <a:xfrm>
            <a:off x="253217" y="3696881"/>
            <a:ext cx="1828800" cy="830997"/>
          </a:xfrm>
          <a:prstGeom prst="rect">
            <a:avLst/>
          </a:prstGeom>
          <a:noFill/>
        </p:spPr>
        <p:txBody>
          <a:bodyPr wrap="square" rtlCol="0">
            <a:spAutoFit/>
          </a:bodyPr>
          <a:lstStyle/>
          <a:p>
            <a:pPr algn="ctr"/>
            <a:r>
              <a:rPr lang="en-US" sz="1600" b="1" dirty="0">
                <a:solidFill>
                  <a:schemeClr val="accent1"/>
                </a:solidFill>
                <a:latin typeface="Arial" panose="020B0604020202020204" pitchFamily="34" charset="0"/>
                <a:cs typeface="Arial" panose="020B0604020202020204" pitchFamily="34" charset="0"/>
              </a:rPr>
              <a:t>Convenience </a:t>
            </a:r>
          </a:p>
          <a:p>
            <a:pPr algn="ctr"/>
            <a:r>
              <a:rPr lang="en-US" sz="1600" dirty="0" smtClean="0">
                <a:latin typeface="Arial" panose="020B0604020202020204" pitchFamily="34" charset="0"/>
                <a:cs typeface="Arial" panose="020B0604020202020204" pitchFamily="34" charset="0"/>
              </a:rPr>
              <a:t>42</a:t>
            </a:r>
            <a:r>
              <a:rPr lang="en-US" sz="1600" dirty="0">
                <a:latin typeface="Arial" panose="020B0604020202020204" pitchFamily="34" charset="0"/>
                <a:cs typeface="Arial" panose="020B0604020202020204" pitchFamily="34" charset="0"/>
              </a:rPr>
              <a:t>% order online from </a:t>
            </a:r>
            <a:r>
              <a:rPr lang="en-US" sz="1600">
                <a:latin typeface="Arial" panose="020B0604020202020204" pitchFamily="34" charset="0"/>
                <a:cs typeface="Arial" panose="020B0604020202020204" pitchFamily="34" charset="0"/>
              </a:rPr>
              <a:t>direct </a:t>
            </a:r>
            <a:r>
              <a:rPr lang="en-US" sz="1600" smtClean="0">
                <a:latin typeface="Arial" panose="020B0604020202020204" pitchFamily="34" charset="0"/>
                <a:cs typeface="Arial" panose="020B0604020202020204" pitchFamily="34" charset="0"/>
              </a:rPr>
              <a:t>sellers</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41214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1917334" y="3833751"/>
            <a:ext cx="1376990" cy="1376990"/>
          </a:xfrm>
          <a:prstGeom prst="ellipse">
            <a:avLst/>
          </a:prstGeom>
          <a:solidFill>
            <a:schemeClr val="accent2">
              <a:lumMod val="75000"/>
            </a:schemeClr>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rIns="0" bIns="182880" rtlCol="0" anchor="ctr"/>
          <a:lstStyle/>
          <a:p>
            <a:pPr algn="ctr">
              <a:lnSpc>
                <a:spcPct val="85000"/>
              </a:lnSpc>
              <a:spcBef>
                <a:spcPts val="600"/>
              </a:spcBef>
            </a:pPr>
            <a:r>
              <a:rPr lang="en-US" sz="1500" b="1" smtClean="0">
                <a:solidFill>
                  <a:schemeClr val="bg1"/>
                </a:solidFill>
                <a:latin typeface="Arial" pitchFamily="34" charset="0"/>
              </a:rPr>
              <a:t/>
            </a:r>
            <a:br>
              <a:rPr lang="en-US" sz="1500" b="1" smtClean="0">
                <a:solidFill>
                  <a:schemeClr val="bg1"/>
                </a:solidFill>
                <a:latin typeface="Arial" pitchFamily="34" charset="0"/>
              </a:rPr>
            </a:br>
            <a:r>
              <a:rPr lang="en-US" sz="1500" b="1" smtClean="0">
                <a:solidFill>
                  <a:schemeClr val="bg1"/>
                </a:solidFill>
                <a:latin typeface="Arial" pitchFamily="34" charset="0"/>
              </a:rPr>
              <a:t>Sell</a:t>
            </a:r>
          </a:p>
          <a:p>
            <a:pPr algn="ctr">
              <a:lnSpc>
                <a:spcPct val="85000"/>
              </a:lnSpc>
              <a:spcBef>
                <a:spcPts val="600"/>
              </a:spcBef>
            </a:pPr>
            <a:r>
              <a:rPr lang="en-US" sz="1600" b="1" smtClean="0">
                <a:solidFill>
                  <a:schemeClr val="bg1"/>
                </a:solidFill>
                <a:latin typeface="Arial" pitchFamily="34" charset="0"/>
              </a:rPr>
              <a:t>37%</a:t>
            </a:r>
          </a:p>
        </p:txBody>
      </p:sp>
      <p:sp>
        <p:nvSpPr>
          <p:cNvPr id="16" name="Oval 15"/>
          <p:cNvSpPr/>
          <p:nvPr/>
        </p:nvSpPr>
        <p:spPr>
          <a:xfrm>
            <a:off x="4108858" y="3833751"/>
            <a:ext cx="1376990" cy="1376990"/>
          </a:xfrm>
          <a:prstGeom prst="ellipse">
            <a:avLst/>
          </a:prstGeom>
          <a:solidFill>
            <a:schemeClr val="accent2">
              <a:lumMod val="75000"/>
            </a:schemeClr>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rIns="0" bIns="182880" rtlCol="0" anchor="b"/>
          <a:lstStyle/>
          <a:p>
            <a:pPr marL="0" indent="0" algn="ctr">
              <a:lnSpc>
                <a:spcPct val="85000"/>
              </a:lnSpc>
              <a:spcBef>
                <a:spcPts val="600"/>
              </a:spcBef>
              <a:buFont typeface="Arial" pitchFamily="34" charset="0"/>
              <a:buNone/>
            </a:pPr>
            <a:endParaRPr lang="en-US" sz="1600" b="1">
              <a:solidFill>
                <a:schemeClr val="bg1"/>
              </a:solidFill>
              <a:latin typeface="Arial" pitchFamily="34" charset="0"/>
            </a:endParaRPr>
          </a:p>
          <a:p>
            <a:pPr algn="ctr">
              <a:lnSpc>
                <a:spcPct val="85000"/>
              </a:lnSpc>
              <a:spcBef>
                <a:spcPts val="600"/>
              </a:spcBef>
            </a:pPr>
            <a:r>
              <a:rPr lang="en-US" sz="1500" b="1" smtClean="0">
                <a:solidFill>
                  <a:schemeClr val="bg1"/>
                </a:solidFill>
                <a:latin typeface="Arial" pitchFamily="34" charset="0"/>
              </a:rPr>
              <a:t>Retain</a:t>
            </a:r>
            <a:br>
              <a:rPr lang="en-US" sz="1500" b="1" smtClean="0">
                <a:solidFill>
                  <a:schemeClr val="bg1"/>
                </a:solidFill>
                <a:latin typeface="Arial" pitchFamily="34" charset="0"/>
              </a:rPr>
            </a:br>
            <a:r>
              <a:rPr lang="en-US" sz="1500" b="1" smtClean="0">
                <a:solidFill>
                  <a:schemeClr val="bg1"/>
                </a:solidFill>
                <a:latin typeface="Arial" pitchFamily="34" charset="0"/>
              </a:rPr>
              <a:t>Customers</a:t>
            </a:r>
          </a:p>
          <a:p>
            <a:pPr marL="0" indent="0" algn="ctr">
              <a:lnSpc>
                <a:spcPct val="85000"/>
              </a:lnSpc>
              <a:spcBef>
                <a:spcPts val="600"/>
              </a:spcBef>
              <a:buFont typeface="Arial" pitchFamily="34" charset="0"/>
              <a:buNone/>
            </a:pPr>
            <a:r>
              <a:rPr lang="en-US" sz="1600" b="1" smtClean="0">
                <a:solidFill>
                  <a:schemeClr val="bg1"/>
                </a:solidFill>
                <a:latin typeface="Arial" pitchFamily="34" charset="0"/>
              </a:rPr>
              <a:t>43%</a:t>
            </a:r>
            <a:endParaRPr lang="en-US" sz="1600" b="1" dirty="0" smtClean="0">
              <a:solidFill>
                <a:schemeClr val="bg1"/>
              </a:solidFill>
              <a:latin typeface="Arial" pitchFamily="34" charset="0"/>
            </a:endParaRPr>
          </a:p>
        </p:txBody>
      </p:sp>
      <p:sp>
        <p:nvSpPr>
          <p:cNvPr id="19" name="Oval 18"/>
          <p:cNvSpPr/>
          <p:nvPr/>
        </p:nvSpPr>
        <p:spPr>
          <a:xfrm>
            <a:off x="6308529" y="3833751"/>
            <a:ext cx="1376990" cy="1376990"/>
          </a:xfrm>
          <a:prstGeom prst="ellipse">
            <a:avLst/>
          </a:prstGeom>
          <a:solidFill>
            <a:schemeClr val="accent2">
              <a:lumMod val="75000"/>
            </a:schemeClr>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rIns="0" bIns="182880" rtlCol="0" anchor="ctr"/>
          <a:lstStyle/>
          <a:p>
            <a:pPr algn="ctr">
              <a:lnSpc>
                <a:spcPct val="85000"/>
              </a:lnSpc>
              <a:spcBef>
                <a:spcPts val="600"/>
              </a:spcBef>
            </a:pPr>
            <a:r>
              <a:rPr lang="en-US" sz="1500" b="1" smtClean="0">
                <a:solidFill>
                  <a:schemeClr val="bg1"/>
                </a:solidFill>
                <a:latin typeface="Arial" panose="020B0604020202020204" pitchFamily="34" charset="0"/>
                <a:cs typeface="Arial" panose="020B0604020202020204" pitchFamily="34" charset="0"/>
              </a:rPr>
              <a:t/>
            </a:r>
            <a:br>
              <a:rPr lang="en-US" sz="1500" b="1" smtClean="0">
                <a:solidFill>
                  <a:schemeClr val="bg1"/>
                </a:solidFill>
                <a:latin typeface="Arial" panose="020B0604020202020204" pitchFamily="34" charset="0"/>
                <a:cs typeface="Arial" panose="020B0604020202020204" pitchFamily="34" charset="0"/>
              </a:rPr>
            </a:br>
            <a:r>
              <a:rPr lang="en-US" sz="1500" b="1" smtClean="0">
                <a:solidFill>
                  <a:schemeClr val="bg1"/>
                </a:solidFill>
                <a:latin typeface="Arial" panose="020B0604020202020204" pitchFamily="34" charset="0"/>
                <a:cs typeface="Arial" panose="020B0604020202020204" pitchFamily="34" charset="0"/>
              </a:rPr>
              <a:t>Recruit</a:t>
            </a:r>
          </a:p>
          <a:p>
            <a:pPr algn="ctr">
              <a:lnSpc>
                <a:spcPct val="85000"/>
              </a:lnSpc>
              <a:spcBef>
                <a:spcPts val="600"/>
              </a:spcBef>
            </a:pPr>
            <a:r>
              <a:rPr lang="en-US" sz="1600" b="1" smtClean="0">
                <a:solidFill>
                  <a:schemeClr val="bg1"/>
                </a:solidFill>
                <a:latin typeface="Arial" panose="020B0604020202020204" pitchFamily="34" charset="0"/>
                <a:cs typeface="Arial" panose="020B0604020202020204" pitchFamily="34" charset="0"/>
              </a:rPr>
              <a:t>35</a:t>
            </a:r>
            <a:r>
              <a:rPr lang="en-US" sz="1600" b="1">
                <a:solidFill>
                  <a:schemeClr val="bg1"/>
                </a:solidFill>
                <a:latin typeface="Arial" panose="020B0604020202020204" pitchFamily="34" charset="0"/>
                <a:cs typeface="Arial" panose="020B0604020202020204" pitchFamily="34" charset="0"/>
              </a:rPr>
              <a:t>%</a:t>
            </a:r>
            <a:endParaRPr lang="en-US" sz="1600" b="1" dirty="0">
              <a:solidFill>
                <a:schemeClr val="bg1"/>
              </a:solidFill>
              <a:latin typeface="Arial" panose="020B0604020202020204" pitchFamily="34" charset="0"/>
              <a:cs typeface="Arial" panose="020B0604020202020204" pitchFamily="34" charset="0"/>
            </a:endParaRPr>
          </a:p>
        </p:txBody>
      </p:sp>
      <p:graphicFrame>
        <p:nvGraphicFramePr>
          <p:cNvPr id="14" name="Chart 13"/>
          <p:cNvGraphicFramePr/>
          <p:nvPr>
            <p:extLst>
              <p:ext uri="{D42A27DB-BD31-4B8C-83A1-F6EECF244321}">
                <p14:modId xmlns:p14="http://schemas.microsoft.com/office/powerpoint/2010/main" val="272987094"/>
              </p:ext>
            </p:extLst>
          </p:nvPr>
        </p:nvGraphicFramePr>
        <p:xfrm>
          <a:off x="1403498" y="3676835"/>
          <a:ext cx="2412531" cy="16782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p:cNvGraphicFramePr/>
          <p:nvPr>
            <p:extLst>
              <p:ext uri="{D42A27DB-BD31-4B8C-83A1-F6EECF244321}">
                <p14:modId xmlns:p14="http://schemas.microsoft.com/office/powerpoint/2010/main" val="1842866170"/>
              </p:ext>
            </p:extLst>
          </p:nvPr>
        </p:nvGraphicFramePr>
        <p:xfrm>
          <a:off x="3601029" y="3676835"/>
          <a:ext cx="2412531" cy="16782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p:cNvGraphicFramePr/>
          <p:nvPr>
            <p:extLst>
              <p:ext uri="{D42A27DB-BD31-4B8C-83A1-F6EECF244321}">
                <p14:modId xmlns:p14="http://schemas.microsoft.com/office/powerpoint/2010/main" val="1517298750"/>
              </p:ext>
            </p:extLst>
          </p:nvPr>
        </p:nvGraphicFramePr>
        <p:xfrm>
          <a:off x="5798560" y="3676835"/>
          <a:ext cx="2412531" cy="1678255"/>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lstStyle/>
          <a:p>
            <a:r>
              <a:rPr lang="en-US"/>
              <a:t>Social media is effective for selling, retaining customers and recruiting</a:t>
            </a:r>
          </a:p>
        </p:txBody>
      </p:sp>
      <p:sp>
        <p:nvSpPr>
          <p:cNvPr id="3" name="Slide Number Placeholder 2"/>
          <p:cNvSpPr>
            <a:spLocks noGrp="1"/>
          </p:cNvSpPr>
          <p:nvPr>
            <p:ph type="sldNum" sz="quarter" idx="10"/>
          </p:nvPr>
        </p:nvSpPr>
        <p:spPr/>
        <p:txBody>
          <a:bodyPr/>
          <a:lstStyle/>
          <a:p>
            <a:pPr>
              <a:defRPr/>
            </a:pPr>
            <a:r>
              <a:rPr lang="en-US" smtClean="0"/>
              <a:t>Page  ●  </a:t>
            </a:r>
            <a:fld id="{CF0B92B0-C29F-4EA3-87EF-BD7CC0306F1A}" type="slidenum">
              <a:rPr lang="en-US" smtClean="0"/>
              <a:pPr>
                <a:defRPr/>
              </a:pPr>
              <a:t>26</a:t>
            </a:fld>
            <a:endParaRPr lang="en-US" dirty="0"/>
          </a:p>
        </p:txBody>
      </p:sp>
      <p:pic>
        <p:nvPicPr>
          <p:cNvPr id="4" name="Picture 3" descr="facebook.png"/>
          <p:cNvPicPr>
            <a:picLocks noChangeAspect="1"/>
          </p:cNvPicPr>
          <p:nvPr/>
        </p:nvPicPr>
        <p:blipFill rotWithShape="1">
          <a:blip r:embed="rId5" cstate="print">
            <a:clrChange>
              <a:clrFrom>
                <a:srgbClr val="FFFFFF"/>
              </a:clrFrom>
              <a:clrTo>
                <a:srgbClr val="FFFFFF">
                  <a:alpha val="0"/>
                </a:srgbClr>
              </a:clrTo>
            </a:clrChange>
            <a:lum bright="-10000"/>
          </a:blip>
          <a:srcRect l="521" t="1957" r="2596" b="5543"/>
          <a:stretch/>
        </p:blipFill>
        <p:spPr>
          <a:xfrm>
            <a:off x="969819" y="2039287"/>
            <a:ext cx="1421614" cy="657167"/>
          </a:xfrm>
          <a:prstGeom prst="rect">
            <a:avLst/>
          </a:prstGeom>
        </p:spPr>
      </p:pic>
      <p:pic>
        <p:nvPicPr>
          <p:cNvPr id="5" name="Picture 4" descr="twitter.png"/>
          <p:cNvPicPr>
            <a:picLocks noChangeAspect="1"/>
          </p:cNvPicPr>
          <p:nvPr/>
        </p:nvPicPr>
        <p:blipFill>
          <a:blip r:embed="rId6" cstate="print"/>
          <a:stretch>
            <a:fillRect/>
          </a:stretch>
        </p:blipFill>
        <p:spPr>
          <a:xfrm>
            <a:off x="2917536" y="2262924"/>
            <a:ext cx="1501686" cy="281566"/>
          </a:xfrm>
          <a:prstGeom prst="rect">
            <a:avLst/>
          </a:prstGeom>
        </p:spPr>
      </p:pic>
      <p:pic>
        <p:nvPicPr>
          <p:cNvPr id="6" name="Picture 5" descr="Pinterest.png"/>
          <p:cNvPicPr>
            <a:picLocks noChangeAspect="1"/>
          </p:cNvPicPr>
          <p:nvPr/>
        </p:nvPicPr>
        <p:blipFill>
          <a:blip r:embed="rId7" cstate="print"/>
          <a:stretch>
            <a:fillRect/>
          </a:stretch>
        </p:blipFill>
        <p:spPr>
          <a:xfrm>
            <a:off x="4752930" y="2214259"/>
            <a:ext cx="1311303" cy="333708"/>
          </a:xfrm>
          <a:prstGeom prst="rect">
            <a:avLst/>
          </a:prstGeom>
        </p:spPr>
      </p:pic>
      <p:pic>
        <p:nvPicPr>
          <p:cNvPr id="7" name="Picture 6" descr="Linked in.png"/>
          <p:cNvPicPr>
            <a:picLocks noChangeAspect="1"/>
          </p:cNvPicPr>
          <p:nvPr/>
        </p:nvPicPr>
        <p:blipFill>
          <a:blip r:embed="rId8" cstate="print"/>
          <a:stretch>
            <a:fillRect/>
          </a:stretch>
        </p:blipFill>
        <p:spPr>
          <a:xfrm>
            <a:off x="6484041" y="2186450"/>
            <a:ext cx="1546533" cy="410086"/>
          </a:xfrm>
          <a:prstGeom prst="rect">
            <a:avLst/>
          </a:prstGeom>
        </p:spPr>
      </p:pic>
      <p:cxnSp>
        <p:nvCxnSpPr>
          <p:cNvPr id="8" name="Straight Connector 7"/>
          <p:cNvCxnSpPr/>
          <p:nvPr/>
        </p:nvCxnSpPr>
        <p:spPr>
          <a:xfrm>
            <a:off x="649279" y="2901546"/>
            <a:ext cx="788864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111975" y="3311434"/>
            <a:ext cx="6920051" cy="307777"/>
          </a:xfrm>
          <a:prstGeom prst="rect">
            <a:avLst/>
          </a:prstGeom>
        </p:spPr>
        <p:txBody>
          <a:bodyPr wrap="square">
            <a:spAutoFit/>
          </a:bodyPr>
          <a:lstStyle/>
          <a:p>
            <a:pPr algn="ctr"/>
            <a:r>
              <a:rPr lang="en-US" sz="1400" b="1" dirty="0" smtClean="0">
                <a:latin typeface="Arial" pitchFamily="34" charset="0"/>
              </a:rPr>
              <a:t>Percent who </a:t>
            </a:r>
            <a:r>
              <a:rPr lang="en-US" sz="1400" b="1" smtClean="0">
                <a:latin typeface="Arial" pitchFamily="34" charset="0"/>
              </a:rPr>
              <a:t>say Social </a:t>
            </a:r>
            <a:r>
              <a:rPr lang="en-US" sz="1400" b="1" dirty="0" smtClean="0">
                <a:latin typeface="Arial" pitchFamily="34" charset="0"/>
              </a:rPr>
              <a:t>Media is effective as a way to...</a:t>
            </a:r>
          </a:p>
        </p:txBody>
      </p:sp>
      <p:cxnSp>
        <p:nvCxnSpPr>
          <p:cNvPr id="10" name="Straight Connector 9"/>
          <p:cNvCxnSpPr/>
          <p:nvPr/>
        </p:nvCxnSpPr>
        <p:spPr>
          <a:xfrm>
            <a:off x="649279" y="1826758"/>
            <a:ext cx="788864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58057" y="6106230"/>
            <a:ext cx="7724409" cy="338554"/>
          </a:xfrm>
          <a:prstGeom prst="rect">
            <a:avLst/>
          </a:prstGeom>
        </p:spPr>
        <p:txBody>
          <a:bodyPr wrap="square">
            <a:spAutoFit/>
          </a:bodyPr>
          <a:lstStyle/>
          <a:p>
            <a:pPr marL="0" lvl="1"/>
            <a:r>
              <a:rPr lang="en-US" sz="800" dirty="0">
                <a:latin typeface="Arial" pitchFamily="34" charset="0"/>
              </a:rPr>
              <a:t>Source: </a:t>
            </a:r>
            <a:r>
              <a:rPr lang="en-US" sz="800" dirty="0" smtClean="0">
                <a:latin typeface="Arial" pitchFamily="34" charset="0"/>
              </a:rPr>
              <a:t>2014 </a:t>
            </a:r>
            <a:r>
              <a:rPr lang="en-US" sz="800" dirty="0">
                <a:latin typeface="Arial" pitchFamily="34" charset="0"/>
              </a:rPr>
              <a:t>National Sales Force </a:t>
            </a:r>
            <a:r>
              <a:rPr lang="en-US" sz="800" dirty="0" smtClean="0">
                <a:latin typeface="Arial" pitchFamily="34" charset="0"/>
              </a:rPr>
              <a:t>Survey</a:t>
            </a:r>
          </a:p>
          <a:p>
            <a:pPr marL="0" lvl="1"/>
            <a:r>
              <a:rPr lang="en-US" sz="800" dirty="0">
                <a:latin typeface="Arial" pitchFamily="34" charset="0"/>
                <a:cs typeface="Arial" pitchFamily="34" charset="0"/>
              </a:rPr>
              <a:t>Social Media – Top 2 Box Effectiveness (Rated 4 or 5 on a 1 to 5 scale where 5 means “very </a:t>
            </a:r>
            <a:r>
              <a:rPr lang="en-US" sz="800">
                <a:latin typeface="Arial" pitchFamily="34" charset="0"/>
                <a:cs typeface="Arial" pitchFamily="34" charset="0"/>
              </a:rPr>
              <a:t>effective</a:t>
            </a:r>
            <a:r>
              <a:rPr lang="en-US" sz="800" smtClean="0">
                <a:latin typeface="Arial" pitchFamily="34" charset="0"/>
                <a:cs typeface="Arial" pitchFamily="34" charset="0"/>
              </a:rPr>
              <a:t>”)</a:t>
            </a:r>
            <a:endParaRPr lang="en-US" sz="800" i="1" dirty="0">
              <a:latin typeface="Arial" pitchFamily="34" charset="0"/>
              <a:cs typeface="Arial" pitchFamily="34" charset="0"/>
            </a:endParaRPr>
          </a:p>
        </p:txBody>
      </p:sp>
    </p:spTree>
    <p:extLst>
      <p:ext uri="{BB962C8B-B14F-4D97-AF65-F5344CB8AC3E}">
        <p14:creationId xmlns:p14="http://schemas.microsoft.com/office/powerpoint/2010/main" val="597509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Relationships are still key in direct selling</a:t>
            </a:r>
          </a:p>
        </p:txBody>
      </p:sp>
      <p:sp>
        <p:nvSpPr>
          <p:cNvPr id="3" name="Slide Number Placeholder 2"/>
          <p:cNvSpPr>
            <a:spLocks noGrp="1"/>
          </p:cNvSpPr>
          <p:nvPr>
            <p:ph type="sldNum" sz="quarter" idx="10"/>
          </p:nvPr>
        </p:nvSpPr>
        <p:spPr/>
        <p:txBody>
          <a:bodyPr/>
          <a:lstStyle/>
          <a:p>
            <a:pPr>
              <a:defRPr/>
            </a:pPr>
            <a:r>
              <a:rPr lang="en-US" smtClean="0"/>
              <a:t>Page  ●  </a:t>
            </a:r>
            <a:fld id="{CF0B92B0-C29F-4EA3-87EF-BD7CC0306F1A}" type="slidenum">
              <a:rPr lang="en-US" smtClean="0"/>
              <a:pPr>
                <a:defRPr/>
              </a:pPr>
              <a:t>27</a:t>
            </a:fld>
            <a:endParaRPr lang="en-US" dirty="0"/>
          </a:p>
        </p:txBody>
      </p:sp>
      <p:sp>
        <p:nvSpPr>
          <p:cNvPr id="6" name="Rectangle 8"/>
          <p:cNvSpPr>
            <a:spLocks noChangeArrowheads="1"/>
          </p:cNvSpPr>
          <p:nvPr/>
        </p:nvSpPr>
        <p:spPr bwMode="auto">
          <a:xfrm>
            <a:off x="2503053" y="2042859"/>
            <a:ext cx="6197600" cy="452432"/>
          </a:xfrm>
          <a:prstGeom prst="rect">
            <a:avLst/>
          </a:prstGeom>
          <a:noFill/>
          <a:ln w="9525">
            <a:noFill/>
            <a:miter lim="800000"/>
            <a:headEnd/>
            <a:tailEnd/>
          </a:ln>
        </p:spPr>
        <p:txBody>
          <a:bodyPr wrap="square" lIns="0" tIns="0" rIns="0" bIns="0" anchor="t">
            <a:spAutoFit/>
          </a:bodyPr>
          <a:lstStyle/>
          <a:p>
            <a:pPr>
              <a:lnSpc>
                <a:spcPct val="105000"/>
              </a:lnSpc>
            </a:pPr>
            <a:r>
              <a:rPr lang="en-US" sz="1400" b="1" dirty="0" smtClean="0">
                <a:latin typeface="Arial" panose="020B0604020202020204" pitchFamily="34" charset="0"/>
                <a:cs typeface="Arial" panose="020B0604020202020204" pitchFamily="34" charset="0"/>
              </a:rPr>
              <a:t>Representatives’ ratings of </a:t>
            </a:r>
            <a:r>
              <a:rPr lang="en-US" sz="1400" b="1" smtClean="0">
                <a:latin typeface="Arial" panose="020B0604020202020204" pitchFamily="34" charset="0"/>
                <a:cs typeface="Arial" panose="020B0604020202020204" pitchFamily="34" charset="0"/>
              </a:rPr>
              <a:t>EFFECTIVENESS of </a:t>
            </a:r>
            <a:r>
              <a:rPr lang="en-US" sz="1400" b="1" dirty="0" smtClean="0">
                <a:latin typeface="Arial" panose="020B0604020202020204" pitchFamily="34" charset="0"/>
                <a:cs typeface="Arial" panose="020B0604020202020204" pitchFamily="34" charset="0"/>
              </a:rPr>
              <a:t>how and where they recruit demonstrate the power of personal relationships</a:t>
            </a:r>
            <a:endParaRPr lang="en-US" sz="1400" b="1" dirty="0">
              <a:latin typeface="Arial" panose="020B0604020202020204" pitchFamily="34" charset="0"/>
              <a:cs typeface="Arial" panose="020B0604020202020204" pitchFamily="34" charset="0"/>
            </a:endParaRPr>
          </a:p>
        </p:txBody>
      </p:sp>
      <p:sp>
        <p:nvSpPr>
          <p:cNvPr id="7" name="TextBox 6"/>
          <p:cNvSpPr txBox="1"/>
          <p:nvPr/>
        </p:nvSpPr>
        <p:spPr>
          <a:xfrm>
            <a:off x="6629267" y="2807852"/>
            <a:ext cx="1546369" cy="2190651"/>
          </a:xfrm>
          <a:prstGeom prst="rect">
            <a:avLst/>
          </a:prstGeom>
          <a:noFill/>
          <a:ln w="38100" cmpd="sng">
            <a:solidFill>
              <a:schemeClr val="accent1"/>
            </a:solidFill>
          </a:ln>
        </p:spPr>
        <p:txBody>
          <a:bodyPr wrap="square" rtlCol="0">
            <a:noAutofit/>
          </a:bodyPr>
          <a:lstStyle/>
          <a:p>
            <a:endParaRPr lang="en-US" smtClean="0"/>
          </a:p>
          <a:p>
            <a:endParaRPr lang="en-US"/>
          </a:p>
          <a:p>
            <a:endParaRPr lang="en-US" smtClean="0"/>
          </a:p>
          <a:p>
            <a:endParaRPr lang="en-US"/>
          </a:p>
          <a:p>
            <a:endParaRPr lang="en-US" smtClean="0"/>
          </a:p>
          <a:p>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78878068"/>
              </p:ext>
            </p:extLst>
          </p:nvPr>
        </p:nvGraphicFramePr>
        <p:xfrm>
          <a:off x="2623126" y="4098263"/>
          <a:ext cx="5754255" cy="889939"/>
        </p:xfrm>
        <a:graphic>
          <a:graphicData uri="http://schemas.openxmlformats.org/drawingml/2006/table">
            <a:tbl>
              <a:tblPr>
                <a:tableStyleId>{5C22544A-7EE6-4342-B048-85BDC9FD1C3A}</a:tableStyleId>
              </a:tblPr>
              <a:tblGrid>
                <a:gridCol w="1918085"/>
                <a:gridCol w="1918085"/>
                <a:gridCol w="1918085"/>
              </a:tblGrid>
              <a:tr h="319213">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800" b="1" i="0" u="none" strike="noStrike" smtClean="0">
                          <a:solidFill>
                            <a:schemeClr val="accent2"/>
                          </a:solidFill>
                          <a:effectLst/>
                          <a:latin typeface="+mn-lt"/>
                        </a:rPr>
                        <a:t>35%</a:t>
                      </a:r>
                    </a:p>
                  </a:txBody>
                  <a:tcPr marL="10712" marR="10712" marT="10712"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1" u="none" strike="noStrike" smtClean="0">
                          <a:solidFill>
                            <a:schemeClr val="accent2"/>
                          </a:solidFill>
                          <a:effectLst/>
                          <a:latin typeface="+mn-lt"/>
                        </a:rPr>
                        <a:t>49%</a:t>
                      </a:r>
                      <a:endParaRPr lang="en-US" sz="1800" b="1" i="0" u="none" strike="noStrike">
                        <a:solidFill>
                          <a:schemeClr val="accent2"/>
                        </a:solidFill>
                        <a:effectLst/>
                        <a:latin typeface="+mn-lt"/>
                      </a:endParaRPr>
                    </a:p>
                  </a:txBody>
                  <a:tcPr marL="10712" marR="10712" marT="10712"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800" b="1" u="none" strike="noStrike" smtClean="0">
                          <a:solidFill>
                            <a:schemeClr val="accent2"/>
                          </a:solidFill>
                          <a:effectLst/>
                          <a:latin typeface="+mn-lt"/>
                        </a:rPr>
                        <a:t>79%</a:t>
                      </a:r>
                      <a:endParaRPr lang="en-US" sz="1800" b="1" i="0" u="none" strike="noStrike" smtClean="0">
                        <a:solidFill>
                          <a:schemeClr val="accent2"/>
                        </a:solidFill>
                        <a:effectLst/>
                        <a:latin typeface="+mn-lt"/>
                      </a:endParaRPr>
                    </a:p>
                  </a:txBody>
                  <a:tcPr marL="10712" marR="10712" marT="10712"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70726">
                <a:tc>
                  <a:txBody>
                    <a:bodyPr/>
                    <a:lstStyle/>
                    <a:p>
                      <a:pPr algn="ctr" fontAlgn="b">
                        <a:lnSpc>
                          <a:spcPct val="90000"/>
                        </a:lnSpc>
                      </a:pPr>
                      <a:r>
                        <a:rPr lang="en-US" sz="1600" b="0" smtClean="0">
                          <a:solidFill>
                            <a:schemeClr val="tx1"/>
                          </a:solidFill>
                          <a:latin typeface="+mn-lt"/>
                        </a:rPr>
                        <a:t>Social Media </a:t>
                      </a:r>
                      <a:r>
                        <a:rPr lang="en-US" sz="1400" b="0" smtClean="0">
                          <a:solidFill>
                            <a:schemeClr val="tx1"/>
                          </a:solidFill>
                          <a:latin typeface="+mn-lt"/>
                        </a:rPr>
                        <a:t/>
                      </a:r>
                      <a:br>
                        <a:rPr lang="en-US" sz="1400" b="0" smtClean="0">
                          <a:solidFill>
                            <a:schemeClr val="tx1"/>
                          </a:solidFill>
                          <a:latin typeface="+mn-lt"/>
                        </a:rPr>
                      </a:br>
                      <a:r>
                        <a:rPr lang="en-US" sz="1100" b="0" smtClean="0">
                          <a:solidFill>
                            <a:schemeClr val="tx1"/>
                          </a:solidFill>
                          <a:latin typeface="+mn-lt"/>
                        </a:rPr>
                        <a:t>such as Facebook, </a:t>
                      </a:r>
                      <a:br>
                        <a:rPr lang="en-US" sz="1100" b="0" smtClean="0">
                          <a:solidFill>
                            <a:schemeClr val="tx1"/>
                          </a:solidFill>
                          <a:latin typeface="+mn-lt"/>
                        </a:rPr>
                      </a:br>
                      <a:r>
                        <a:rPr lang="en-US" sz="1100" b="0" smtClean="0">
                          <a:solidFill>
                            <a:schemeClr val="tx1"/>
                          </a:solidFill>
                          <a:latin typeface="+mn-lt"/>
                        </a:rPr>
                        <a:t>LinkedIn, Twitter, etc. </a:t>
                      </a:r>
                      <a:endParaRPr lang="en-US" sz="1100" b="0" i="0" u="none" strike="noStrike">
                        <a:solidFill>
                          <a:schemeClr val="tx1"/>
                        </a:solidFill>
                        <a:effectLst/>
                        <a:latin typeface="+mn-lt"/>
                      </a:endParaRPr>
                    </a:p>
                  </a:txBody>
                  <a:tcPr marL="10712" marR="1071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b" latinLnBrk="0" hangingPunct="1">
                        <a:lnSpc>
                          <a:spcPct val="90000"/>
                        </a:lnSpc>
                        <a:spcBef>
                          <a:spcPts val="0"/>
                        </a:spcBef>
                        <a:spcAft>
                          <a:spcPts val="0"/>
                        </a:spcAft>
                        <a:buClrTx/>
                        <a:buSzTx/>
                        <a:buFontTx/>
                        <a:buNone/>
                        <a:tabLst/>
                        <a:defRPr/>
                      </a:pPr>
                      <a:r>
                        <a:rPr lang="en-US" sz="1600" b="0" u="none" strike="noStrike" smtClean="0">
                          <a:solidFill>
                            <a:schemeClr val="tx1"/>
                          </a:solidFill>
                          <a:effectLst/>
                          <a:latin typeface="+mn-lt"/>
                        </a:rPr>
                        <a:t>Home Parties</a:t>
                      </a:r>
                      <a:endParaRPr lang="en-US" sz="1600" b="0" i="0" u="none" strike="noStrike" smtClean="0">
                        <a:solidFill>
                          <a:schemeClr val="tx1"/>
                        </a:solidFill>
                        <a:effectLst/>
                        <a:latin typeface="+mn-lt"/>
                      </a:endParaRPr>
                    </a:p>
                  </a:txBody>
                  <a:tcPr marL="10712" marR="1071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90000"/>
                        </a:lnSpc>
                      </a:pPr>
                      <a:r>
                        <a:rPr lang="en-US" sz="1600" b="0" u="none" strike="noStrike" smtClean="0">
                          <a:solidFill>
                            <a:schemeClr val="tx1"/>
                          </a:solidFill>
                          <a:effectLst/>
                          <a:latin typeface="+mn-lt"/>
                        </a:rPr>
                        <a:t>In </a:t>
                      </a:r>
                      <a:r>
                        <a:rPr lang="en-US" sz="1600" b="0" u="none" strike="noStrike" baseline="0" smtClean="0">
                          <a:solidFill>
                            <a:schemeClr val="tx1"/>
                          </a:solidFill>
                          <a:effectLst/>
                          <a:latin typeface="+mn-lt"/>
                        </a:rPr>
                        <a:t>P</a:t>
                      </a:r>
                      <a:r>
                        <a:rPr lang="en-US" sz="1600" b="0" u="none" strike="noStrike" smtClean="0">
                          <a:solidFill>
                            <a:schemeClr val="tx1"/>
                          </a:solidFill>
                          <a:effectLst/>
                          <a:latin typeface="+mn-lt"/>
                        </a:rPr>
                        <a:t>erson</a:t>
                      </a:r>
                      <a:endParaRPr lang="en-US" sz="1600" b="0" i="0" u="none" strike="noStrike">
                        <a:solidFill>
                          <a:schemeClr val="tx1"/>
                        </a:solidFill>
                        <a:effectLst/>
                        <a:latin typeface="+mn-lt"/>
                      </a:endParaRPr>
                    </a:p>
                  </a:txBody>
                  <a:tcPr marL="10712" marR="1071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28" name="Group 27"/>
          <p:cNvGrpSpPr/>
          <p:nvPr/>
        </p:nvGrpSpPr>
        <p:grpSpPr>
          <a:xfrm>
            <a:off x="2990823" y="3053588"/>
            <a:ext cx="1232556" cy="868392"/>
            <a:chOff x="2873008" y="2825929"/>
            <a:chExt cx="1232556" cy="868392"/>
          </a:xfrm>
        </p:grpSpPr>
        <p:sp>
          <p:nvSpPr>
            <p:cNvPr id="9" name="Rounded Rectangle 8"/>
            <p:cNvSpPr/>
            <p:nvPr/>
          </p:nvSpPr>
          <p:spPr>
            <a:xfrm>
              <a:off x="2991898" y="2837729"/>
              <a:ext cx="1007447" cy="734988"/>
            </a:xfrm>
            <a:prstGeom prst="roundRect">
              <a:avLst>
                <a:gd name="adj" fmla="val 4043"/>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188008" y="2936703"/>
              <a:ext cx="570090" cy="570090"/>
            </a:xfrm>
            <a:prstGeom prst="rect">
              <a:avLst/>
            </a:prstGeom>
          </p:spPr>
        </p:pic>
        <p:pic>
          <p:nvPicPr>
            <p:cNvPr id="11" name="Picture 10"/>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873008" y="2825929"/>
              <a:ext cx="1232556" cy="868392"/>
            </a:xfrm>
            <a:prstGeom prst="rect">
              <a:avLst/>
            </a:prstGeom>
          </p:spPr>
        </p:pic>
      </p:grpSp>
      <p:grpSp>
        <p:nvGrpSpPr>
          <p:cNvPr id="12" name="Group 11"/>
          <p:cNvGrpSpPr/>
          <p:nvPr/>
        </p:nvGrpSpPr>
        <p:grpSpPr>
          <a:xfrm>
            <a:off x="4911465" y="2884325"/>
            <a:ext cx="1137470" cy="1147620"/>
            <a:chOff x="2328684" y="2392566"/>
            <a:chExt cx="1011443" cy="1020468"/>
          </a:xfrm>
        </p:grpSpPr>
        <p:sp>
          <p:nvSpPr>
            <p:cNvPr id="13" name="Rectangle 12"/>
            <p:cNvSpPr/>
            <p:nvPr/>
          </p:nvSpPr>
          <p:spPr>
            <a:xfrm>
              <a:off x="2633618" y="2908205"/>
              <a:ext cx="407220" cy="27500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p:cNvGrpSpPr/>
            <p:nvPr/>
          </p:nvGrpSpPr>
          <p:grpSpPr>
            <a:xfrm>
              <a:off x="2328684" y="2392566"/>
              <a:ext cx="1011443" cy="1020468"/>
              <a:chOff x="2383200" y="2500687"/>
              <a:chExt cx="933017" cy="933017"/>
            </a:xfrm>
          </p:grpSpPr>
          <p:pic>
            <p:nvPicPr>
              <p:cNvPr id="15" name="Picture 14"/>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383200" y="2500687"/>
                <a:ext cx="933017" cy="933017"/>
              </a:xfrm>
              <a:prstGeom prst="rect">
                <a:avLst/>
              </a:prstGeom>
            </p:spPr>
          </p:pic>
          <p:pic>
            <p:nvPicPr>
              <p:cNvPr id="16" name="Picture 15"/>
              <p:cNvPicPr>
                <a:picLocks noChangeAspect="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35383" t="-1" r="24590" b="36143"/>
              <a:stretch/>
            </p:blipFill>
            <p:spPr>
              <a:xfrm>
                <a:off x="2639122" y="3048538"/>
                <a:ext cx="375645" cy="267092"/>
              </a:xfrm>
              <a:prstGeom prst="rect">
                <a:avLst/>
              </a:prstGeom>
            </p:spPr>
          </p:pic>
        </p:grpSp>
      </p:grpSp>
      <p:grpSp>
        <p:nvGrpSpPr>
          <p:cNvPr id="17" name="Group 16"/>
          <p:cNvGrpSpPr/>
          <p:nvPr/>
        </p:nvGrpSpPr>
        <p:grpSpPr>
          <a:xfrm>
            <a:off x="6832581" y="3185521"/>
            <a:ext cx="1139740" cy="721105"/>
            <a:chOff x="3903898" y="2622986"/>
            <a:chExt cx="1013461" cy="641209"/>
          </a:xfrm>
        </p:grpSpPr>
        <p:sp>
          <p:nvSpPr>
            <p:cNvPr id="18" name="Oval 17"/>
            <p:cNvSpPr/>
            <p:nvPr/>
          </p:nvSpPr>
          <p:spPr>
            <a:xfrm>
              <a:off x="3924523" y="3080084"/>
              <a:ext cx="111212" cy="7158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4773211" y="3073209"/>
              <a:ext cx="111212" cy="7158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903898" y="2622986"/>
              <a:ext cx="1013461" cy="641209"/>
            </a:xfrm>
            <a:prstGeom prst="rect">
              <a:avLst/>
            </a:prstGeom>
          </p:spPr>
        </p:pic>
      </p:grpSp>
      <p:grpSp>
        <p:nvGrpSpPr>
          <p:cNvPr id="27" name="Group 26"/>
          <p:cNvGrpSpPr/>
          <p:nvPr/>
        </p:nvGrpSpPr>
        <p:grpSpPr>
          <a:xfrm>
            <a:off x="18472" y="1458084"/>
            <a:ext cx="2149903" cy="3817738"/>
            <a:chOff x="18472" y="1458084"/>
            <a:chExt cx="2149903" cy="3817738"/>
          </a:xfrm>
        </p:grpSpPr>
        <p:sp>
          <p:nvSpPr>
            <p:cNvPr id="22" name="TextBox 21"/>
            <p:cNvSpPr txBox="1"/>
            <p:nvPr/>
          </p:nvSpPr>
          <p:spPr>
            <a:xfrm>
              <a:off x="74155" y="1544031"/>
              <a:ext cx="2094220" cy="3731791"/>
            </a:xfrm>
            <a:prstGeom prst="rect">
              <a:avLst/>
            </a:prstGeom>
            <a:noFill/>
            <a:ln w="38100">
              <a:noFill/>
            </a:ln>
          </p:spPr>
          <p:txBody>
            <a:bodyPr wrap="square" rtlCol="0">
              <a:spAutoFit/>
            </a:bodyPr>
            <a:lstStyle/>
            <a:p>
              <a:pPr marL="117475" indent="-117475">
                <a:lnSpc>
                  <a:spcPts val="1800"/>
                </a:lnSpc>
              </a:pPr>
              <a:r>
                <a:rPr lang="en-US" sz="2000" smtClean="0"/>
                <a:t>	</a:t>
              </a:r>
              <a:r>
                <a:rPr lang="en-US" sz="1400" b="1" smtClean="0"/>
                <a:t>Social </a:t>
              </a:r>
              <a:r>
                <a:rPr lang="en-US" sz="1400" b="1" dirty="0"/>
                <a:t>and digital channels </a:t>
              </a:r>
              <a:r>
                <a:rPr lang="en-US" sz="1400" b="1"/>
                <a:t>continue </a:t>
              </a:r>
              <a:r>
                <a:rPr lang="en-US" sz="1400" b="1" smtClean="0"/>
                <a:t/>
              </a:r>
              <a:br>
                <a:rPr lang="en-US" sz="1400" b="1" smtClean="0"/>
              </a:br>
              <a:r>
                <a:rPr lang="en-US" sz="1400" b="1" smtClean="0"/>
                <a:t>to </a:t>
              </a:r>
              <a:r>
                <a:rPr lang="en-US" sz="1400" b="1" dirty="0"/>
                <a:t>be the greatest opportunity</a:t>
              </a:r>
              <a:r>
                <a:rPr lang="en-US" sz="1400" dirty="0"/>
                <a:t> for brands to reach their target market through </a:t>
              </a:r>
              <a:r>
                <a:rPr lang="en-US" sz="1400" b="1" dirty="0"/>
                <a:t>meaningful and relevant relationship building </a:t>
              </a:r>
              <a:r>
                <a:rPr lang="en-US" sz="1400" b="1" smtClean="0"/>
                <a:t>content</a:t>
              </a:r>
              <a:r>
                <a:rPr lang="en-US" sz="1400" smtClean="0"/>
                <a:t>… Our </a:t>
              </a:r>
              <a:r>
                <a:rPr lang="en-US" sz="1400" dirty="0"/>
                <a:t>goal is to invest in engaging content and digital tools they can use </a:t>
              </a:r>
              <a:r>
                <a:rPr lang="en-US" sz="1400" b="1" dirty="0"/>
                <a:t>to improve their lives every </a:t>
              </a:r>
              <a:r>
                <a:rPr lang="en-US" sz="1400" b="1" smtClean="0"/>
                <a:t>day</a:t>
              </a:r>
              <a:r>
                <a:rPr lang="en-US" sz="1400" smtClean="0"/>
                <a:t>. </a:t>
              </a:r>
            </a:p>
            <a:p>
              <a:pPr marL="58738" indent="-58738" algn="r">
                <a:spcBef>
                  <a:spcPts val="600"/>
                </a:spcBef>
              </a:pPr>
              <a:r>
                <a:rPr lang="en-US" sz="1100" b="1" i="1" smtClean="0"/>
                <a:t>– DSA </a:t>
              </a:r>
              <a:r>
                <a:rPr lang="en-US" sz="1100" b="1" i="1" dirty="0" smtClean="0"/>
                <a:t>Member </a:t>
              </a:r>
              <a:r>
                <a:rPr lang="en-US" sz="1100" b="1" i="1" smtClean="0"/>
                <a:t>Company </a:t>
              </a:r>
              <a:br>
                <a:rPr lang="en-US" sz="1100" b="1" i="1" smtClean="0"/>
              </a:br>
              <a:r>
                <a:rPr lang="en-US" sz="1050" smtClean="0"/>
                <a:t>(</a:t>
              </a:r>
              <a:r>
                <a:rPr lang="en-US" sz="1050" dirty="0"/>
                <a:t>Data Tracker Q3-2014)</a:t>
              </a:r>
            </a:p>
          </p:txBody>
        </p:sp>
        <p:sp>
          <p:nvSpPr>
            <p:cNvPr id="23" name="Rectangle 22"/>
            <p:cNvSpPr/>
            <p:nvPr/>
          </p:nvSpPr>
          <p:spPr>
            <a:xfrm>
              <a:off x="18472" y="1458084"/>
              <a:ext cx="320922" cy="584775"/>
            </a:xfrm>
            <a:prstGeom prst="rect">
              <a:avLst/>
            </a:prstGeom>
          </p:spPr>
          <p:txBody>
            <a:bodyPr wrap="none">
              <a:spAutoFit/>
            </a:bodyPr>
            <a:lstStyle/>
            <a:p>
              <a:r>
                <a:rPr lang="en-US" sz="3200"/>
                <a:t>“</a:t>
              </a:r>
            </a:p>
          </p:txBody>
        </p:sp>
        <p:sp>
          <p:nvSpPr>
            <p:cNvPr id="24" name="Rectangle 23"/>
            <p:cNvSpPr/>
            <p:nvPr/>
          </p:nvSpPr>
          <p:spPr>
            <a:xfrm>
              <a:off x="1512214" y="4424595"/>
              <a:ext cx="320922" cy="584775"/>
            </a:xfrm>
            <a:prstGeom prst="rect">
              <a:avLst/>
            </a:prstGeom>
          </p:spPr>
          <p:txBody>
            <a:bodyPr wrap="none">
              <a:spAutoFit/>
            </a:bodyPr>
            <a:lstStyle/>
            <a:p>
              <a:r>
                <a:rPr lang="en-US" sz="3200"/>
                <a:t>”</a:t>
              </a:r>
            </a:p>
          </p:txBody>
        </p:sp>
      </p:grpSp>
      <p:sp>
        <p:nvSpPr>
          <p:cNvPr id="25" name="Rectangle 24"/>
          <p:cNvSpPr/>
          <p:nvPr/>
        </p:nvSpPr>
        <p:spPr>
          <a:xfrm>
            <a:off x="2456873" y="6106230"/>
            <a:ext cx="5725593" cy="338554"/>
          </a:xfrm>
          <a:prstGeom prst="rect">
            <a:avLst/>
          </a:prstGeom>
        </p:spPr>
        <p:txBody>
          <a:bodyPr wrap="square">
            <a:spAutoFit/>
          </a:bodyPr>
          <a:lstStyle/>
          <a:p>
            <a:pPr marL="0" lvl="1"/>
            <a:r>
              <a:rPr lang="en-US" sz="800" dirty="0">
                <a:latin typeface="Arial" pitchFamily="34" charset="0"/>
              </a:rPr>
              <a:t>Source: </a:t>
            </a:r>
            <a:r>
              <a:rPr lang="en-US" sz="800" dirty="0" smtClean="0">
                <a:latin typeface="Arial" pitchFamily="34" charset="0"/>
              </a:rPr>
              <a:t>2014 </a:t>
            </a:r>
            <a:r>
              <a:rPr lang="en-US" sz="800" dirty="0">
                <a:latin typeface="Arial" pitchFamily="34" charset="0"/>
              </a:rPr>
              <a:t>National Sales Force </a:t>
            </a:r>
            <a:r>
              <a:rPr lang="en-US" sz="800" dirty="0" smtClean="0">
                <a:latin typeface="Arial" pitchFamily="34" charset="0"/>
              </a:rPr>
              <a:t>Survey</a:t>
            </a:r>
          </a:p>
          <a:p>
            <a:pPr marL="0" lvl="1"/>
            <a:r>
              <a:rPr lang="en-US" sz="800" dirty="0">
                <a:latin typeface="Arial" pitchFamily="34" charset="0"/>
                <a:cs typeface="Arial" pitchFamily="34" charset="0"/>
              </a:rPr>
              <a:t>Social Media – Top 2 Box Effectiveness (Rated 4 or 5 on a 1 to 5 scale where 5 means “very </a:t>
            </a:r>
            <a:r>
              <a:rPr lang="en-US" sz="800">
                <a:latin typeface="Arial" pitchFamily="34" charset="0"/>
                <a:cs typeface="Arial" pitchFamily="34" charset="0"/>
              </a:rPr>
              <a:t>effective</a:t>
            </a:r>
            <a:r>
              <a:rPr lang="en-US" sz="800" smtClean="0">
                <a:latin typeface="Arial" pitchFamily="34" charset="0"/>
                <a:cs typeface="Arial" pitchFamily="34" charset="0"/>
              </a:rPr>
              <a:t>”)</a:t>
            </a:r>
            <a:endParaRPr lang="en-US" sz="800" i="1" dirty="0">
              <a:latin typeface="Arial" pitchFamily="34" charset="0"/>
              <a:cs typeface="Arial" pitchFamily="34" charset="0"/>
            </a:endParaRPr>
          </a:p>
        </p:txBody>
      </p:sp>
    </p:spTree>
    <p:extLst>
      <p:ext uri="{BB962C8B-B14F-4D97-AF65-F5344CB8AC3E}">
        <p14:creationId xmlns:p14="http://schemas.microsoft.com/office/powerpoint/2010/main" val="2343461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lnSpc>
                <a:spcPct val="100000"/>
              </a:lnSpc>
              <a:buNone/>
            </a:pPr>
            <a:r>
              <a:rPr lang="en-US" dirty="0" smtClean="0"/>
              <a:t>The current climate for Direct Selling is excellent</a:t>
            </a:r>
          </a:p>
          <a:p>
            <a:pPr>
              <a:lnSpc>
                <a:spcPct val="100000"/>
              </a:lnSpc>
            </a:pPr>
            <a:endParaRPr lang="en-US" dirty="0" smtClean="0"/>
          </a:p>
          <a:p>
            <a:pPr marL="0" indent="0">
              <a:lnSpc>
                <a:spcPct val="100000"/>
              </a:lnSpc>
              <a:buNone/>
            </a:pPr>
            <a:r>
              <a:rPr lang="en-US" b="1" dirty="0" smtClean="0"/>
              <a:t>Overall Economic Strength</a:t>
            </a:r>
          </a:p>
          <a:p>
            <a:pPr>
              <a:lnSpc>
                <a:spcPct val="100000"/>
              </a:lnSpc>
            </a:pPr>
            <a:r>
              <a:rPr lang="en-US" dirty="0" smtClean="0"/>
              <a:t>The </a:t>
            </a:r>
            <a:r>
              <a:rPr lang="en-US" b="1" dirty="0" smtClean="0"/>
              <a:t>US economy is strong overall </a:t>
            </a:r>
          </a:p>
          <a:p>
            <a:pPr lvl="1">
              <a:lnSpc>
                <a:spcPct val="100000"/>
              </a:lnSpc>
            </a:pPr>
            <a:r>
              <a:rPr lang="en-US" dirty="0" smtClean="0"/>
              <a:t>The Congressional Budget Office forecasts GDP will grow:</a:t>
            </a:r>
          </a:p>
          <a:p>
            <a:pPr lvl="2">
              <a:lnSpc>
                <a:spcPct val="100000"/>
              </a:lnSpc>
            </a:pPr>
            <a:r>
              <a:rPr lang="en-US" dirty="0" smtClean="0"/>
              <a:t> 4.2% in 2015, 4.6% in 2016 and 4.5% in 2017</a:t>
            </a:r>
          </a:p>
          <a:p>
            <a:pPr>
              <a:lnSpc>
                <a:spcPct val="100000"/>
              </a:lnSpc>
            </a:pPr>
            <a:r>
              <a:rPr lang="en-US" dirty="0" smtClean="0"/>
              <a:t>Three-year US direct selling industry CAGR (Compound Annual Growth Rate) from 2011-2014 is </a:t>
            </a:r>
            <a:r>
              <a:rPr lang="en-US" sz="2200" b="1" dirty="0" smtClean="0"/>
              <a:t>4.9%</a:t>
            </a:r>
            <a:r>
              <a:rPr lang="en-US" dirty="0" smtClean="0"/>
              <a:t> -- higher than US GDP growth of during this period (3.9%) by one percentage point</a:t>
            </a:r>
          </a:p>
          <a:p>
            <a:pPr lvl="1">
              <a:lnSpc>
                <a:spcPct val="100000"/>
              </a:lnSpc>
            </a:pPr>
            <a:endParaRPr lang="en-US" dirty="0" smtClean="0"/>
          </a:p>
          <a:p>
            <a:pPr>
              <a:lnSpc>
                <a:spcPct val="100000"/>
              </a:lnSpc>
            </a:pPr>
            <a:endParaRPr lang="en-US" dirty="0"/>
          </a:p>
        </p:txBody>
      </p:sp>
      <p:sp>
        <p:nvSpPr>
          <p:cNvPr id="4" name="Title 3"/>
          <p:cNvSpPr>
            <a:spLocks noGrp="1"/>
          </p:cNvSpPr>
          <p:nvPr>
            <p:ph type="title"/>
          </p:nvPr>
        </p:nvSpPr>
        <p:spPr/>
        <p:txBody>
          <a:bodyPr/>
          <a:lstStyle/>
          <a:p>
            <a:r>
              <a:rPr lang="en-US" smtClean="0"/>
              <a:t>Strategic Insights</a:t>
            </a:r>
            <a:endParaRPr lang="en-US" dirty="0"/>
          </a:p>
        </p:txBody>
      </p:sp>
      <p:sp>
        <p:nvSpPr>
          <p:cNvPr id="19" name="Slide Number Placeholder 18"/>
          <p:cNvSpPr>
            <a:spLocks noGrp="1"/>
          </p:cNvSpPr>
          <p:nvPr>
            <p:ph type="sldNum" sz="quarter" idx="10"/>
          </p:nvPr>
        </p:nvSpPr>
        <p:spPr/>
        <p:txBody>
          <a:bodyPr/>
          <a:lstStyle/>
          <a:p>
            <a:r>
              <a:rPr lang="en-US" smtClean="0"/>
              <a:t>Page  ●  </a:t>
            </a:r>
            <a:fld id="{7ABB4967-DEA4-4DB6-A661-AF6B5ACA8B7E}" type="slidenum">
              <a:rPr lang="en-US" smtClean="0"/>
              <a:pPr/>
              <a:t>28</a:t>
            </a:fld>
            <a:endParaRPr lang="en-US" dirty="0"/>
          </a:p>
        </p:txBody>
      </p:sp>
    </p:spTree>
    <p:extLst>
      <p:ext uri="{BB962C8B-B14F-4D97-AF65-F5344CB8AC3E}">
        <p14:creationId xmlns:p14="http://schemas.microsoft.com/office/powerpoint/2010/main" val="18680718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Focus on the competitive difference our model brings</a:t>
            </a:r>
          </a:p>
          <a:p>
            <a:pPr marL="0" indent="0">
              <a:buNone/>
            </a:pPr>
            <a:endParaRPr lang="en-US" b="1" dirty="0" smtClean="0"/>
          </a:p>
          <a:p>
            <a:pPr marL="0" indent="0">
              <a:buNone/>
            </a:pPr>
            <a:r>
              <a:rPr lang="en-US" b="1" dirty="0" smtClean="0"/>
              <a:t>Industry Strengths</a:t>
            </a:r>
          </a:p>
          <a:p>
            <a:r>
              <a:rPr lang="en-US" dirty="0" smtClean="0"/>
              <a:t>U.S. sales and seller figures are at </a:t>
            </a:r>
            <a:r>
              <a:rPr lang="en-US" b="1" dirty="0" smtClean="0"/>
              <a:t>record highs </a:t>
            </a:r>
          </a:p>
          <a:p>
            <a:r>
              <a:rPr lang="en-US" dirty="0" smtClean="0"/>
              <a:t>With our </a:t>
            </a:r>
            <a:r>
              <a:rPr lang="en-US" b="1" dirty="0" smtClean="0"/>
              <a:t>knowledge of consumers</a:t>
            </a:r>
            <a:r>
              <a:rPr lang="en-US" dirty="0" smtClean="0"/>
              <a:t>, message in terms that resonate to grow product and services sales</a:t>
            </a:r>
          </a:p>
          <a:p>
            <a:pPr lvl="1"/>
            <a:r>
              <a:rPr lang="en-US" dirty="0" smtClean="0"/>
              <a:t>Supporting a </a:t>
            </a:r>
            <a:r>
              <a:rPr lang="en-US" b="1" dirty="0" smtClean="0"/>
              <a:t>local small business person </a:t>
            </a:r>
            <a:r>
              <a:rPr lang="en-US" dirty="0" smtClean="0"/>
              <a:t>and continue to communicate other positive impacts of direct selling</a:t>
            </a:r>
          </a:p>
          <a:p>
            <a:pPr lvl="1"/>
            <a:r>
              <a:rPr lang="en-US" dirty="0" smtClean="0"/>
              <a:t>Convenience with </a:t>
            </a:r>
            <a:r>
              <a:rPr lang="en-US" b="1" dirty="0" smtClean="0"/>
              <a:t>personalization</a:t>
            </a:r>
            <a:r>
              <a:rPr lang="en-US" dirty="0" smtClean="0"/>
              <a:t> and </a:t>
            </a:r>
            <a:r>
              <a:rPr lang="en-US" b="1" dirty="0" smtClean="0"/>
              <a:t>high service level</a:t>
            </a:r>
          </a:p>
          <a:p>
            <a:pPr lvl="1"/>
            <a:r>
              <a:rPr lang="en-US" b="1" dirty="0" smtClean="0"/>
              <a:t>Knowledgeable </a:t>
            </a:r>
            <a:r>
              <a:rPr lang="en-US" dirty="0" smtClean="0"/>
              <a:t>sales people</a:t>
            </a:r>
            <a:endParaRPr lang="en-US" dirty="0"/>
          </a:p>
        </p:txBody>
      </p:sp>
      <p:sp>
        <p:nvSpPr>
          <p:cNvPr id="4" name="Title 3"/>
          <p:cNvSpPr>
            <a:spLocks noGrp="1"/>
          </p:cNvSpPr>
          <p:nvPr>
            <p:ph type="title"/>
          </p:nvPr>
        </p:nvSpPr>
        <p:spPr/>
        <p:txBody>
          <a:bodyPr/>
          <a:lstStyle/>
          <a:p>
            <a:r>
              <a:rPr lang="en-US" smtClean="0"/>
              <a:t>Strategic Insights</a:t>
            </a:r>
            <a:endParaRPr lang="en-US" dirty="0"/>
          </a:p>
        </p:txBody>
      </p:sp>
      <p:sp>
        <p:nvSpPr>
          <p:cNvPr id="16" name="Slide Number Placeholder 15"/>
          <p:cNvSpPr>
            <a:spLocks noGrp="1"/>
          </p:cNvSpPr>
          <p:nvPr>
            <p:ph type="sldNum" sz="quarter" idx="10"/>
          </p:nvPr>
        </p:nvSpPr>
        <p:spPr/>
        <p:txBody>
          <a:bodyPr/>
          <a:lstStyle/>
          <a:p>
            <a:r>
              <a:rPr lang="en-US" smtClean="0"/>
              <a:t>Page  ●  </a:t>
            </a:r>
            <a:fld id="{7ABB4967-DEA4-4DB6-A661-AF6B5ACA8B7E}" type="slidenum">
              <a:rPr lang="en-US" smtClean="0"/>
              <a:pPr/>
              <a:t>29</a:t>
            </a:fld>
            <a:endParaRPr lang="en-US" dirty="0"/>
          </a:p>
        </p:txBody>
      </p:sp>
    </p:spTree>
    <p:extLst>
      <p:ext uri="{BB962C8B-B14F-4D97-AF65-F5344CB8AC3E}">
        <p14:creationId xmlns:p14="http://schemas.microsoft.com/office/powerpoint/2010/main" val="1205836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Industry Research Committee</a:t>
            </a:r>
            <a:endParaRPr lang="en-US" dirty="0"/>
          </a:p>
        </p:txBody>
      </p:sp>
      <p:sp>
        <p:nvSpPr>
          <p:cNvPr id="15" name="Slide Number Placeholder 14"/>
          <p:cNvSpPr>
            <a:spLocks noGrp="1"/>
          </p:cNvSpPr>
          <p:nvPr>
            <p:ph type="sldNum" sz="quarter" idx="10"/>
          </p:nvPr>
        </p:nvSpPr>
        <p:spPr/>
        <p:txBody>
          <a:bodyPr/>
          <a:lstStyle/>
          <a:p>
            <a:r>
              <a:rPr lang="en-US" smtClean="0"/>
              <a:t>Page  ●  </a:t>
            </a:r>
            <a:fld id="{CF0B92B0-C29F-4EA3-87EF-BD7CC0306F1A}" type="slidenum">
              <a:rPr lang="en-US" smtClean="0"/>
              <a:pPr/>
              <a:t>3</a:t>
            </a:fld>
            <a:endParaRPr lang="en-US" dirty="0"/>
          </a:p>
        </p:txBody>
      </p:sp>
      <p:sp>
        <p:nvSpPr>
          <p:cNvPr id="6" name="Text Placeholder 4"/>
          <p:cNvSpPr txBox="1">
            <a:spLocks/>
          </p:cNvSpPr>
          <p:nvPr/>
        </p:nvSpPr>
        <p:spPr>
          <a:xfrm>
            <a:off x="4470401" y="1530832"/>
            <a:ext cx="4171278" cy="4876032"/>
          </a:xfrm>
          <a:prstGeom prst="rect">
            <a:avLst/>
          </a:prstGeom>
        </p:spPr>
        <p:txBody>
          <a:bodyPr vert="horz"/>
          <a:lstStyle>
            <a:lvl1pPr marL="0" indent="0" algn="l" defTabSz="457200" rtl="0" eaLnBrk="1" latinLnBrk="0" hangingPunct="1">
              <a:spcBef>
                <a:spcPct val="20000"/>
              </a:spcBef>
              <a:buFont typeface="Arial"/>
              <a:buNone/>
              <a:defRPr sz="2800" kern="1200">
                <a:solidFill>
                  <a:srgbClr val="612C17"/>
                </a:solidFill>
                <a:effectLst/>
                <a:latin typeface="Arial"/>
                <a:ea typeface="+mn-ea"/>
                <a:cs typeface="Arial"/>
              </a:defRPr>
            </a:lvl1pPr>
            <a:lvl2pPr marL="684213" indent="-227013" algn="l" defTabSz="457200" rtl="0" eaLnBrk="1" latinLnBrk="0" hangingPunct="1">
              <a:spcBef>
                <a:spcPct val="20000"/>
              </a:spcBef>
              <a:buSzPct val="100000"/>
              <a:buFont typeface="Wingdings" charset="2"/>
              <a:buChar char="§"/>
              <a:defRPr sz="2400" kern="1200">
                <a:solidFill>
                  <a:srgbClr val="612C17"/>
                </a:solidFill>
                <a:effectLst/>
                <a:latin typeface="Arial"/>
                <a:ea typeface="+mn-ea"/>
                <a:cs typeface="Arial"/>
              </a:defRPr>
            </a:lvl2pPr>
            <a:lvl3pPr marL="1025525" indent="-223838" algn="l" defTabSz="457200" rtl="0" eaLnBrk="1" latinLnBrk="0" hangingPunct="1">
              <a:spcBef>
                <a:spcPct val="20000"/>
              </a:spcBef>
              <a:buFont typeface="Arial"/>
              <a:buChar char="•"/>
              <a:defRPr sz="2000" kern="1200">
                <a:solidFill>
                  <a:srgbClr val="612C17"/>
                </a:solidFill>
                <a:effectLst/>
                <a:latin typeface="Arial"/>
                <a:ea typeface="+mn-ea"/>
                <a:cs typeface="Arial"/>
              </a:defRPr>
            </a:lvl3pPr>
            <a:lvl4pPr marL="1374775" indent="-230188" algn="l" defTabSz="457200" rtl="0" eaLnBrk="1" latinLnBrk="0" hangingPunct="1">
              <a:spcBef>
                <a:spcPct val="20000"/>
              </a:spcBef>
              <a:buFont typeface="Wingdings" charset="2"/>
              <a:buChar char="§"/>
              <a:defRPr sz="1800" kern="1200">
                <a:solidFill>
                  <a:srgbClr val="612C17"/>
                </a:solidFill>
                <a:effectLst/>
                <a:latin typeface="Arial"/>
                <a:ea typeface="+mn-ea"/>
                <a:cs typeface="Arial"/>
              </a:defRPr>
            </a:lvl4pPr>
            <a:lvl5pPr marL="1716088" indent="-230188" algn="l" defTabSz="457200" rtl="0" eaLnBrk="1" latinLnBrk="0" hangingPunct="1">
              <a:spcBef>
                <a:spcPct val="20000"/>
              </a:spcBef>
              <a:buFont typeface="Arial"/>
              <a:buChar char="•"/>
              <a:defRPr sz="1600" kern="1200">
                <a:solidFill>
                  <a:srgbClr val="612C17"/>
                </a:solidFill>
                <a:effectLst/>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b="1" dirty="0" smtClean="0">
                <a:solidFill>
                  <a:schemeClr val="accent1"/>
                </a:solidFill>
                <a:latin typeface="+mn-lt"/>
                <a:cs typeface="Arial" pitchFamily="34" charset="0"/>
              </a:rPr>
              <a:t>Committee Members</a:t>
            </a:r>
          </a:p>
          <a:p>
            <a:pPr marL="227013" indent="-117475">
              <a:spcBef>
                <a:spcPts val="600"/>
              </a:spcBef>
            </a:pPr>
            <a:r>
              <a:rPr lang="en-US" sz="1200" b="1" dirty="0" smtClean="0">
                <a:solidFill>
                  <a:schemeClr val="accent1"/>
                </a:solidFill>
                <a:cs typeface="Arial" pitchFamily="34" charset="0"/>
              </a:rPr>
              <a:t>   </a:t>
            </a:r>
            <a:r>
              <a:rPr lang="en-US" sz="1200" b="1" dirty="0">
                <a:solidFill>
                  <a:schemeClr val="tx1"/>
                </a:solidFill>
                <a:cs typeface="Arial" pitchFamily="34" charset="0"/>
              </a:rPr>
              <a:t>Pammie Strickland (Chair) </a:t>
            </a:r>
            <a:r>
              <a:rPr lang="en-US" sz="1200" b="1" dirty="0" smtClean="0">
                <a:solidFill>
                  <a:schemeClr val="tx1"/>
                </a:solidFill>
                <a:cs typeface="Arial" pitchFamily="34" charset="0"/>
              </a:rPr>
              <a:t> </a:t>
            </a:r>
            <a:r>
              <a:rPr lang="en-US" sz="1000" dirty="0">
                <a:solidFill>
                  <a:schemeClr val="bg1">
                    <a:lumMod val="50000"/>
                  </a:schemeClr>
                </a:solidFill>
                <a:cs typeface="Arial" pitchFamily="34" charset="0"/>
              </a:rPr>
              <a:t>AMBIT ENERGY</a:t>
            </a:r>
          </a:p>
          <a:p>
            <a:pPr marL="227013" indent="-117475">
              <a:spcBef>
                <a:spcPts val="600"/>
              </a:spcBef>
            </a:pPr>
            <a:r>
              <a:rPr lang="en-US" sz="1200" b="1" dirty="0" smtClean="0">
                <a:solidFill>
                  <a:schemeClr val="tx1"/>
                </a:solidFill>
                <a:cs typeface="Arial" pitchFamily="34" charset="0"/>
              </a:rPr>
              <a:t>	Jeff Morris </a:t>
            </a:r>
            <a:r>
              <a:rPr lang="en-US" sz="1000" b="1" dirty="0">
                <a:solidFill>
                  <a:schemeClr val="tx1"/>
                </a:solidFill>
                <a:cs typeface="Arial" pitchFamily="34" charset="0"/>
              </a:rPr>
              <a:t>(Past Chair) </a:t>
            </a:r>
            <a:r>
              <a:rPr lang="en-US" sz="1000" dirty="0" smtClean="0">
                <a:solidFill>
                  <a:schemeClr val="bg1">
                    <a:lumMod val="50000"/>
                  </a:schemeClr>
                </a:solidFill>
                <a:cs typeface="Arial" pitchFamily="34" charset="0"/>
              </a:rPr>
              <a:t>THE PAMPERED CHEF</a:t>
            </a:r>
          </a:p>
          <a:p>
            <a:pPr marL="227013" indent="-117475">
              <a:spcBef>
                <a:spcPts val="300"/>
              </a:spcBef>
            </a:pPr>
            <a:r>
              <a:rPr lang="en-US" sz="1200" b="1" dirty="0">
                <a:solidFill>
                  <a:schemeClr val="tx1"/>
                </a:solidFill>
                <a:cs typeface="Arial" pitchFamily="34" charset="0"/>
              </a:rPr>
              <a:t>	</a:t>
            </a:r>
            <a:r>
              <a:rPr lang="en-US" sz="1200" b="1" dirty="0" err="1">
                <a:solidFill>
                  <a:schemeClr val="tx1"/>
                </a:solidFill>
                <a:cs typeface="Arial" pitchFamily="34" charset="0"/>
              </a:rPr>
              <a:t>Yani</a:t>
            </a:r>
            <a:r>
              <a:rPr lang="en-US" sz="1200" b="1" dirty="0">
                <a:solidFill>
                  <a:schemeClr val="tx1"/>
                </a:solidFill>
                <a:cs typeface="Arial" pitchFamily="34" charset="0"/>
              </a:rPr>
              <a:t> </a:t>
            </a:r>
            <a:r>
              <a:rPr lang="en-US" sz="1200" b="1" dirty="0" err="1" smtClean="0">
                <a:solidFill>
                  <a:schemeClr val="tx1"/>
                </a:solidFill>
                <a:cs typeface="Arial" pitchFamily="34" charset="0"/>
              </a:rPr>
              <a:t>Aguayo</a:t>
            </a:r>
            <a:r>
              <a:rPr lang="en-US" sz="1200" dirty="0">
                <a:solidFill>
                  <a:schemeClr val="tx1"/>
                </a:solidFill>
                <a:cs typeface="Arial" pitchFamily="34" charset="0"/>
              </a:rPr>
              <a:t> </a:t>
            </a:r>
            <a:r>
              <a:rPr lang="en-US" sz="1200" b="1" dirty="0" smtClean="0">
                <a:solidFill>
                  <a:schemeClr val="tx1"/>
                </a:solidFill>
                <a:cs typeface="Arial" pitchFamily="34" charset="0"/>
              </a:rPr>
              <a:t> </a:t>
            </a:r>
            <a:r>
              <a:rPr lang="en-US" sz="1000" dirty="0" smtClean="0">
                <a:solidFill>
                  <a:schemeClr val="bg1">
                    <a:lumMod val="50000"/>
                  </a:schemeClr>
                </a:solidFill>
                <a:cs typeface="Arial" pitchFamily="34" charset="0"/>
              </a:rPr>
              <a:t>STEMTECH INTERNATIONAL, INC.</a:t>
            </a:r>
          </a:p>
          <a:p>
            <a:pPr marL="227013" indent="-117475">
              <a:spcBef>
                <a:spcPts val="300"/>
              </a:spcBef>
            </a:pPr>
            <a:r>
              <a:rPr lang="en-US" sz="1200" b="1" dirty="0">
                <a:solidFill>
                  <a:schemeClr val="tx1"/>
                </a:solidFill>
                <a:cs typeface="Arial" pitchFamily="34" charset="0"/>
              </a:rPr>
              <a:t>	Laura </a:t>
            </a:r>
            <a:r>
              <a:rPr lang="en-US" sz="1200" b="1" dirty="0" smtClean="0">
                <a:solidFill>
                  <a:schemeClr val="tx1"/>
                </a:solidFill>
                <a:cs typeface="Arial" pitchFamily="34" charset="0"/>
              </a:rPr>
              <a:t>Chacon-</a:t>
            </a:r>
            <a:r>
              <a:rPr lang="en-US" sz="1200" b="1" dirty="0" err="1" smtClean="0">
                <a:solidFill>
                  <a:schemeClr val="tx1"/>
                </a:solidFill>
                <a:cs typeface="Arial" pitchFamily="34" charset="0"/>
              </a:rPr>
              <a:t>Garbato</a:t>
            </a:r>
            <a:r>
              <a:rPr lang="en-US" sz="1200" dirty="0">
                <a:solidFill>
                  <a:schemeClr val="tx1"/>
                </a:solidFill>
                <a:cs typeface="Arial" pitchFamily="34" charset="0"/>
              </a:rPr>
              <a:t> </a:t>
            </a:r>
            <a:r>
              <a:rPr lang="en-US" sz="1200" b="1" dirty="0" smtClean="0">
                <a:solidFill>
                  <a:schemeClr val="tx1"/>
                </a:solidFill>
                <a:cs typeface="Arial" pitchFamily="34" charset="0"/>
              </a:rPr>
              <a:t> </a:t>
            </a:r>
            <a:r>
              <a:rPr lang="en-US" sz="1000" dirty="0" smtClean="0">
                <a:solidFill>
                  <a:schemeClr val="bg1">
                    <a:lumMod val="50000"/>
                  </a:schemeClr>
                </a:solidFill>
                <a:cs typeface="Arial" pitchFamily="34" charset="0"/>
              </a:rPr>
              <a:t>HERBALIFE</a:t>
            </a:r>
          </a:p>
          <a:p>
            <a:pPr marL="227013" indent="-117475">
              <a:spcBef>
                <a:spcPts val="300"/>
              </a:spcBef>
            </a:pPr>
            <a:r>
              <a:rPr lang="en-US" sz="1200" b="1" dirty="0">
                <a:solidFill>
                  <a:schemeClr val="tx1"/>
                </a:solidFill>
                <a:cs typeface="Arial" pitchFamily="34" charset="0"/>
              </a:rPr>
              <a:t>	Damien </a:t>
            </a:r>
            <a:r>
              <a:rPr lang="en-US" sz="1200" b="1" dirty="0" err="1" smtClean="0">
                <a:solidFill>
                  <a:schemeClr val="tx1"/>
                </a:solidFill>
                <a:cs typeface="Arial" pitchFamily="34" charset="0"/>
              </a:rPr>
              <a:t>Douchet</a:t>
            </a:r>
            <a:r>
              <a:rPr lang="en-US" sz="1200" dirty="0">
                <a:solidFill>
                  <a:schemeClr val="tx1"/>
                </a:solidFill>
                <a:cs typeface="Arial" pitchFamily="34" charset="0"/>
              </a:rPr>
              <a:t> </a:t>
            </a:r>
            <a:r>
              <a:rPr lang="en-US" sz="1200" dirty="0" smtClean="0">
                <a:solidFill>
                  <a:schemeClr val="tx1"/>
                </a:solidFill>
                <a:cs typeface="Arial" pitchFamily="34" charset="0"/>
              </a:rPr>
              <a:t> </a:t>
            </a:r>
            <a:r>
              <a:rPr lang="en-US" sz="1000" dirty="0" smtClean="0">
                <a:solidFill>
                  <a:schemeClr val="bg1">
                    <a:lumMod val="50000"/>
                  </a:schemeClr>
                </a:solidFill>
                <a:cs typeface="Arial" pitchFamily="34" charset="0"/>
              </a:rPr>
              <a:t>H2O AT HOME</a:t>
            </a:r>
          </a:p>
          <a:p>
            <a:pPr marL="227013" indent="-117475">
              <a:spcBef>
                <a:spcPts val="300"/>
              </a:spcBef>
            </a:pPr>
            <a:r>
              <a:rPr lang="en-US" sz="1200" b="1" dirty="0" smtClean="0">
                <a:solidFill>
                  <a:schemeClr val="accent1"/>
                </a:solidFill>
                <a:cs typeface="Arial" pitchFamily="34" charset="0"/>
              </a:rPr>
              <a:t> </a:t>
            </a:r>
            <a:r>
              <a:rPr lang="en-US" sz="1200" b="1" dirty="0">
                <a:solidFill>
                  <a:schemeClr val="tx1"/>
                </a:solidFill>
                <a:cs typeface="Arial" pitchFamily="34" charset="0"/>
              </a:rPr>
              <a:t>	Daniela </a:t>
            </a:r>
            <a:r>
              <a:rPr lang="en-US" sz="1200" b="1" dirty="0" err="1" smtClean="0">
                <a:solidFill>
                  <a:schemeClr val="tx1"/>
                </a:solidFill>
                <a:cs typeface="Arial" pitchFamily="34" charset="0"/>
              </a:rPr>
              <a:t>Farmache</a:t>
            </a:r>
            <a:r>
              <a:rPr lang="en-US" sz="1200" b="1" dirty="0" smtClean="0">
                <a:solidFill>
                  <a:schemeClr val="tx1"/>
                </a:solidFill>
                <a:cs typeface="Arial" pitchFamily="34" charset="0"/>
              </a:rPr>
              <a:t> </a:t>
            </a:r>
            <a:r>
              <a:rPr lang="en-US" sz="1200" b="1" dirty="0" err="1" smtClean="0">
                <a:solidFill>
                  <a:schemeClr val="tx1"/>
                </a:solidFill>
                <a:cs typeface="Arial" pitchFamily="34" charset="0"/>
              </a:rPr>
              <a:t>Simkins</a:t>
            </a:r>
            <a:r>
              <a:rPr lang="en-US" sz="1200" b="1" dirty="0" smtClean="0">
                <a:solidFill>
                  <a:schemeClr val="tx1"/>
                </a:solidFill>
                <a:cs typeface="Arial" pitchFamily="34" charset="0"/>
              </a:rPr>
              <a:t> </a:t>
            </a:r>
            <a:r>
              <a:rPr lang="en-US" sz="1200" dirty="0" smtClean="0">
                <a:solidFill>
                  <a:schemeClr val="tx1"/>
                </a:solidFill>
                <a:cs typeface="Arial" pitchFamily="34" charset="0"/>
              </a:rPr>
              <a:t> </a:t>
            </a:r>
            <a:r>
              <a:rPr lang="en-US" sz="1000" dirty="0" smtClean="0">
                <a:solidFill>
                  <a:schemeClr val="bg1">
                    <a:lumMod val="50000"/>
                  </a:schemeClr>
                </a:solidFill>
                <a:cs typeface="Arial" pitchFamily="34" charset="0"/>
              </a:rPr>
              <a:t>AMWAY</a:t>
            </a:r>
          </a:p>
          <a:p>
            <a:pPr marL="227013" indent="-117475">
              <a:spcBef>
                <a:spcPts val="300"/>
              </a:spcBef>
            </a:pPr>
            <a:r>
              <a:rPr lang="en-US" sz="1200" b="1" dirty="0">
                <a:solidFill>
                  <a:schemeClr val="tx1"/>
                </a:solidFill>
                <a:cs typeface="Arial" pitchFamily="34" charset="0"/>
              </a:rPr>
              <a:t>	Staci </a:t>
            </a:r>
            <a:r>
              <a:rPr lang="en-US" sz="1200" b="1" dirty="0" err="1" smtClean="0">
                <a:solidFill>
                  <a:schemeClr val="tx1"/>
                </a:solidFill>
                <a:cs typeface="Arial" pitchFamily="34" charset="0"/>
              </a:rPr>
              <a:t>Glovsky</a:t>
            </a:r>
            <a:r>
              <a:rPr lang="en-US" sz="1200" b="1" dirty="0" smtClean="0">
                <a:solidFill>
                  <a:schemeClr val="tx1"/>
                </a:solidFill>
                <a:cs typeface="Arial" pitchFamily="34" charset="0"/>
              </a:rPr>
              <a:t> </a:t>
            </a:r>
            <a:r>
              <a:rPr lang="en-US" sz="1200" dirty="0" smtClean="0">
                <a:solidFill>
                  <a:schemeClr val="tx1"/>
                </a:solidFill>
                <a:cs typeface="Arial" pitchFamily="34" charset="0"/>
              </a:rPr>
              <a:t> </a:t>
            </a:r>
            <a:r>
              <a:rPr lang="en-US" sz="1000" dirty="0" smtClean="0">
                <a:solidFill>
                  <a:schemeClr val="bg1">
                    <a:lumMod val="50000"/>
                  </a:schemeClr>
                </a:solidFill>
                <a:cs typeface="Arial" pitchFamily="34" charset="0"/>
              </a:rPr>
              <a:t>NATURE’S SUNSHINE PRODUCTS INC.</a:t>
            </a:r>
          </a:p>
          <a:p>
            <a:pPr marL="227013" indent="-117475">
              <a:spcBef>
                <a:spcPts val="300"/>
              </a:spcBef>
            </a:pPr>
            <a:r>
              <a:rPr lang="en-US" sz="1200" b="1" dirty="0">
                <a:solidFill>
                  <a:schemeClr val="tx1"/>
                </a:solidFill>
                <a:cs typeface="Arial" pitchFamily="34" charset="0"/>
              </a:rPr>
              <a:t>	</a:t>
            </a:r>
            <a:r>
              <a:rPr lang="en-US" sz="1200" b="1" dirty="0" smtClean="0">
                <a:solidFill>
                  <a:schemeClr val="tx1"/>
                </a:solidFill>
                <a:cs typeface="Arial" pitchFamily="34" charset="0"/>
              </a:rPr>
              <a:t>Omobola Imoisili  </a:t>
            </a:r>
            <a:r>
              <a:rPr lang="en-US" sz="1000" dirty="0" smtClean="0">
                <a:solidFill>
                  <a:schemeClr val="bg1">
                    <a:lumMod val="50000"/>
                  </a:schemeClr>
                </a:solidFill>
                <a:cs typeface="Arial" pitchFamily="34" charset="0"/>
              </a:rPr>
              <a:t>TEAM BEACHBODY</a:t>
            </a:r>
          </a:p>
          <a:p>
            <a:pPr marL="227013" indent="-117475">
              <a:spcBef>
                <a:spcPts val="300"/>
              </a:spcBef>
            </a:pPr>
            <a:r>
              <a:rPr lang="en-US" sz="1200" b="1" dirty="0">
                <a:solidFill>
                  <a:schemeClr val="tx1"/>
                </a:solidFill>
                <a:cs typeface="Arial" pitchFamily="34" charset="0"/>
              </a:rPr>
              <a:t>	Judy </a:t>
            </a:r>
            <a:r>
              <a:rPr lang="en-US" sz="1200" b="1" dirty="0" smtClean="0">
                <a:solidFill>
                  <a:schemeClr val="tx1"/>
                </a:solidFill>
                <a:cs typeface="Arial" pitchFamily="34" charset="0"/>
              </a:rPr>
              <a:t>Jones</a:t>
            </a:r>
            <a:r>
              <a:rPr lang="en-US" sz="1200" dirty="0">
                <a:solidFill>
                  <a:schemeClr val="tx1"/>
                </a:solidFill>
                <a:cs typeface="Arial" pitchFamily="34" charset="0"/>
              </a:rPr>
              <a:t> </a:t>
            </a:r>
            <a:r>
              <a:rPr lang="en-US" sz="1200" b="1" dirty="0" smtClean="0">
                <a:solidFill>
                  <a:schemeClr val="tx1"/>
                </a:solidFill>
                <a:cs typeface="Arial" pitchFamily="34" charset="0"/>
              </a:rPr>
              <a:t> </a:t>
            </a:r>
            <a:r>
              <a:rPr lang="en-US" sz="1000" dirty="0" smtClean="0">
                <a:solidFill>
                  <a:schemeClr val="bg1">
                    <a:lumMod val="50000"/>
                  </a:schemeClr>
                </a:solidFill>
                <a:cs typeface="Arial" pitchFamily="34" charset="0"/>
              </a:rPr>
              <a:t>AMWAY</a:t>
            </a:r>
          </a:p>
          <a:p>
            <a:pPr marL="227013" indent="-117475">
              <a:spcBef>
                <a:spcPts val="300"/>
              </a:spcBef>
            </a:pPr>
            <a:r>
              <a:rPr lang="en-US" sz="1200" b="1" dirty="0" smtClean="0">
                <a:solidFill>
                  <a:schemeClr val="accent1"/>
                </a:solidFill>
                <a:cs typeface="Arial" pitchFamily="34" charset="0"/>
              </a:rPr>
              <a:t> </a:t>
            </a:r>
            <a:r>
              <a:rPr lang="en-US" sz="1200" b="1" dirty="0">
                <a:solidFill>
                  <a:schemeClr val="tx1"/>
                </a:solidFill>
                <a:cs typeface="Arial" pitchFamily="34" charset="0"/>
              </a:rPr>
              <a:t>	Jeff </a:t>
            </a:r>
            <a:r>
              <a:rPr lang="en-US" sz="1200" b="1" dirty="0" smtClean="0">
                <a:solidFill>
                  <a:schemeClr val="tx1"/>
                </a:solidFill>
                <a:cs typeface="Arial" pitchFamily="34" charset="0"/>
              </a:rPr>
              <a:t>Kaufman </a:t>
            </a:r>
            <a:r>
              <a:rPr lang="en-US" sz="1200" dirty="0" smtClean="0">
                <a:solidFill>
                  <a:schemeClr val="tx1"/>
                </a:solidFill>
                <a:cs typeface="Arial" pitchFamily="34" charset="0"/>
              </a:rPr>
              <a:t> </a:t>
            </a:r>
            <a:r>
              <a:rPr lang="en-US" sz="1000" dirty="0" smtClean="0">
                <a:solidFill>
                  <a:schemeClr val="bg1">
                    <a:lumMod val="50000"/>
                  </a:schemeClr>
                </a:solidFill>
                <a:cs typeface="Arial" pitchFamily="34" charset="0"/>
              </a:rPr>
              <a:t>ISAGENIX INTERNATIONAL </a:t>
            </a:r>
          </a:p>
          <a:p>
            <a:pPr marL="227013" indent="-117475">
              <a:spcBef>
                <a:spcPts val="300"/>
              </a:spcBef>
            </a:pPr>
            <a:r>
              <a:rPr lang="en-US" sz="1200" b="1" dirty="0">
                <a:solidFill>
                  <a:schemeClr val="tx1"/>
                </a:solidFill>
                <a:cs typeface="Arial" pitchFamily="34" charset="0"/>
              </a:rPr>
              <a:t>	Hellen </a:t>
            </a:r>
            <a:r>
              <a:rPr lang="en-US" sz="1200" b="1" dirty="0" smtClean="0">
                <a:solidFill>
                  <a:schemeClr val="tx1"/>
                </a:solidFill>
                <a:cs typeface="Arial" pitchFamily="34" charset="0"/>
              </a:rPr>
              <a:t>Liu</a:t>
            </a:r>
            <a:r>
              <a:rPr lang="en-US" sz="1200" dirty="0">
                <a:solidFill>
                  <a:schemeClr val="tx1"/>
                </a:solidFill>
                <a:cs typeface="Arial" pitchFamily="34" charset="0"/>
              </a:rPr>
              <a:t> </a:t>
            </a:r>
            <a:r>
              <a:rPr lang="en-US" sz="1200" dirty="0" smtClean="0">
                <a:solidFill>
                  <a:schemeClr val="tx1"/>
                </a:solidFill>
                <a:cs typeface="Arial" pitchFamily="34" charset="0"/>
              </a:rPr>
              <a:t> </a:t>
            </a:r>
            <a:r>
              <a:rPr lang="en-US" sz="1000" dirty="0" err="1" smtClean="0">
                <a:solidFill>
                  <a:schemeClr val="bg1">
                    <a:lumMod val="50000"/>
                  </a:schemeClr>
                </a:solidFill>
                <a:cs typeface="Arial" pitchFamily="34" charset="0"/>
              </a:rPr>
              <a:t>RODAN</a:t>
            </a:r>
            <a:r>
              <a:rPr lang="en-US" sz="1000" dirty="0" smtClean="0">
                <a:solidFill>
                  <a:schemeClr val="bg1">
                    <a:lumMod val="50000"/>
                  </a:schemeClr>
                </a:solidFill>
                <a:cs typeface="Arial" pitchFamily="34" charset="0"/>
              </a:rPr>
              <a:t> + FIELDS</a:t>
            </a:r>
            <a:endParaRPr lang="en-US" sz="1000" dirty="0">
              <a:solidFill>
                <a:schemeClr val="bg1">
                  <a:lumMod val="50000"/>
                </a:schemeClr>
              </a:solidFill>
              <a:cs typeface="Arial" pitchFamily="34" charset="0"/>
            </a:endParaRPr>
          </a:p>
          <a:p>
            <a:pPr marL="227013" indent="-117475">
              <a:spcBef>
                <a:spcPts val="300"/>
              </a:spcBef>
            </a:pPr>
            <a:r>
              <a:rPr lang="en-US" sz="1200" b="1" dirty="0">
                <a:solidFill>
                  <a:schemeClr val="tx1"/>
                </a:solidFill>
                <a:cs typeface="Arial" pitchFamily="34" charset="0"/>
              </a:rPr>
              <a:t>	</a:t>
            </a:r>
            <a:r>
              <a:rPr lang="en-US" sz="1200" b="1" dirty="0" smtClean="0">
                <a:solidFill>
                  <a:schemeClr val="tx1"/>
                </a:solidFill>
                <a:cs typeface="Arial" pitchFamily="34" charset="0"/>
              </a:rPr>
              <a:t>JJ </a:t>
            </a:r>
            <a:r>
              <a:rPr lang="en-US" sz="1200" b="1" dirty="0">
                <a:solidFill>
                  <a:schemeClr val="tx1"/>
                </a:solidFill>
                <a:cs typeface="Arial" pitchFamily="34" charset="0"/>
              </a:rPr>
              <a:t>LeBlanc </a:t>
            </a:r>
            <a:r>
              <a:rPr lang="en-US" sz="1000" dirty="0">
                <a:solidFill>
                  <a:schemeClr val="bg1">
                    <a:lumMod val="50000"/>
                  </a:schemeClr>
                </a:solidFill>
                <a:cs typeface="Arial" pitchFamily="34" charset="0"/>
              </a:rPr>
              <a:t>MARY KAY INC.</a:t>
            </a:r>
          </a:p>
          <a:p>
            <a:pPr marL="227013" indent="-117475">
              <a:spcBef>
                <a:spcPts val="300"/>
              </a:spcBef>
            </a:pPr>
            <a:r>
              <a:rPr lang="en-US" sz="1200" b="1" dirty="0" smtClean="0">
                <a:solidFill>
                  <a:schemeClr val="tx1"/>
                </a:solidFill>
                <a:cs typeface="Arial" pitchFamily="34" charset="0"/>
              </a:rPr>
              <a:t>	Randi Neiner</a:t>
            </a:r>
            <a:r>
              <a:rPr lang="en-US" sz="1200" dirty="0">
                <a:solidFill>
                  <a:schemeClr val="tx1"/>
                </a:solidFill>
                <a:cs typeface="Arial" pitchFamily="34" charset="0"/>
              </a:rPr>
              <a:t> </a:t>
            </a:r>
            <a:r>
              <a:rPr lang="en-US" sz="1200" dirty="0" smtClean="0">
                <a:solidFill>
                  <a:schemeClr val="tx1"/>
                </a:solidFill>
                <a:cs typeface="Arial" pitchFamily="34" charset="0"/>
              </a:rPr>
              <a:t> </a:t>
            </a:r>
            <a:r>
              <a:rPr lang="en-US" sz="1000" dirty="0" smtClean="0">
                <a:solidFill>
                  <a:schemeClr val="bg1">
                    <a:lumMod val="50000"/>
                  </a:schemeClr>
                </a:solidFill>
                <a:cs typeface="Arial" pitchFamily="34" charset="0"/>
              </a:rPr>
              <a:t>SHAKLEE CORPORATION</a:t>
            </a:r>
          </a:p>
          <a:p>
            <a:pPr marL="227013" indent="-117475">
              <a:spcBef>
                <a:spcPts val="300"/>
              </a:spcBef>
            </a:pPr>
            <a:r>
              <a:rPr lang="en-US" sz="1200" b="1" dirty="0">
                <a:solidFill>
                  <a:schemeClr val="tx1"/>
                </a:solidFill>
                <a:cs typeface="Arial" pitchFamily="34" charset="0"/>
              </a:rPr>
              <a:t>	Jesse </a:t>
            </a:r>
            <a:r>
              <a:rPr lang="en-US" sz="1200" b="1" dirty="0" err="1" smtClean="0">
                <a:solidFill>
                  <a:schemeClr val="tx1"/>
                </a:solidFill>
                <a:cs typeface="Arial" pitchFamily="34" charset="0"/>
              </a:rPr>
              <a:t>Stamm</a:t>
            </a:r>
            <a:r>
              <a:rPr lang="en-US" sz="1200" b="1" dirty="0" smtClean="0">
                <a:solidFill>
                  <a:schemeClr val="tx1"/>
                </a:solidFill>
                <a:cs typeface="Arial" pitchFamily="34" charset="0"/>
              </a:rPr>
              <a:t>  </a:t>
            </a:r>
            <a:r>
              <a:rPr lang="en-US" sz="1000" dirty="0" smtClean="0">
                <a:solidFill>
                  <a:schemeClr val="bg1">
                    <a:lumMod val="50000"/>
                  </a:schemeClr>
                </a:solidFill>
                <a:cs typeface="Arial" pitchFamily="34" charset="0"/>
              </a:rPr>
              <a:t>TAKE SHAPE FOR LIFE, INC. – </a:t>
            </a:r>
            <a:r>
              <a:rPr lang="en-US" sz="1000" dirty="0" err="1" smtClean="0">
                <a:solidFill>
                  <a:schemeClr val="bg1">
                    <a:lumMod val="50000"/>
                  </a:schemeClr>
                </a:solidFill>
                <a:cs typeface="Arial" pitchFamily="34" charset="0"/>
              </a:rPr>
              <a:t>MEDIFAST</a:t>
            </a:r>
            <a:endParaRPr lang="en-US" sz="1000" dirty="0">
              <a:solidFill>
                <a:schemeClr val="bg1">
                  <a:lumMod val="50000"/>
                </a:schemeClr>
              </a:solidFill>
              <a:cs typeface="Arial" pitchFamily="34" charset="0"/>
            </a:endParaRPr>
          </a:p>
          <a:p>
            <a:pPr marL="227013" indent="-117475">
              <a:spcBef>
                <a:spcPts val="300"/>
              </a:spcBef>
            </a:pPr>
            <a:r>
              <a:rPr lang="en-US" sz="1200" b="1" dirty="0">
                <a:solidFill>
                  <a:schemeClr val="tx1"/>
                </a:solidFill>
                <a:cs typeface="Arial" pitchFamily="34" charset="0"/>
              </a:rPr>
              <a:t>	Emily Trainor </a:t>
            </a:r>
            <a:r>
              <a:rPr lang="en-US" sz="1200" dirty="0">
                <a:solidFill>
                  <a:schemeClr val="tx1"/>
                </a:solidFill>
                <a:cs typeface="Arial" pitchFamily="34" charset="0"/>
              </a:rPr>
              <a:t> </a:t>
            </a:r>
            <a:r>
              <a:rPr lang="en-US" sz="1000" dirty="0">
                <a:solidFill>
                  <a:schemeClr val="bg1">
                    <a:lumMod val="50000"/>
                  </a:schemeClr>
                </a:solidFill>
                <a:cs typeface="Arial" pitchFamily="34" charset="0"/>
              </a:rPr>
              <a:t>LULU AVENUE</a:t>
            </a:r>
          </a:p>
          <a:p>
            <a:pPr marL="227013" indent="-117475">
              <a:spcBef>
                <a:spcPts val="300"/>
              </a:spcBef>
            </a:pPr>
            <a:r>
              <a:rPr lang="en-US" sz="1000" b="1" dirty="0">
                <a:solidFill>
                  <a:schemeClr val="tx1"/>
                </a:solidFill>
                <a:cs typeface="Arial" pitchFamily="34" charset="0"/>
              </a:rPr>
              <a:t>	</a:t>
            </a:r>
            <a:r>
              <a:rPr lang="en-US" sz="1200" b="1" dirty="0">
                <a:solidFill>
                  <a:schemeClr val="tx1"/>
                </a:solidFill>
                <a:cs typeface="Arial" pitchFamily="34" charset="0"/>
              </a:rPr>
              <a:t>Monica Wood </a:t>
            </a:r>
            <a:r>
              <a:rPr lang="en-US" sz="1000" dirty="0">
                <a:solidFill>
                  <a:schemeClr val="bg1">
                    <a:lumMod val="50000"/>
                  </a:schemeClr>
                </a:solidFill>
                <a:cs typeface="Arial" pitchFamily="34" charset="0"/>
              </a:rPr>
              <a:t>HERBALIFE</a:t>
            </a:r>
          </a:p>
          <a:p>
            <a:pPr marL="227013" indent="-117475">
              <a:spcBef>
                <a:spcPts val="300"/>
              </a:spcBef>
            </a:pPr>
            <a:endParaRPr lang="en-US" sz="1000" dirty="0" smtClean="0">
              <a:solidFill>
                <a:schemeClr val="bg1">
                  <a:lumMod val="50000"/>
                </a:schemeClr>
              </a:solidFill>
              <a:cs typeface="Arial" pitchFamily="34" charset="0"/>
            </a:endParaRPr>
          </a:p>
          <a:p>
            <a:pPr marL="227013" indent="-117475">
              <a:spcBef>
                <a:spcPts val="300"/>
              </a:spcBef>
            </a:pPr>
            <a:r>
              <a:rPr lang="en-US" sz="1200" b="1" dirty="0">
                <a:solidFill>
                  <a:schemeClr val="tx1"/>
                </a:solidFill>
                <a:cs typeface="Arial" pitchFamily="34" charset="0"/>
              </a:rPr>
              <a:t>	</a:t>
            </a:r>
            <a:endParaRPr lang="en-US" sz="1000" b="1" dirty="0">
              <a:solidFill>
                <a:schemeClr val="bg1">
                  <a:lumMod val="50000"/>
                </a:schemeClr>
              </a:solidFill>
              <a:cs typeface="Arial" pitchFamily="34" charset="0"/>
            </a:endParaRPr>
          </a:p>
        </p:txBody>
      </p:sp>
      <p:sp>
        <p:nvSpPr>
          <p:cNvPr id="13" name="Text Placeholder 4"/>
          <p:cNvSpPr txBox="1">
            <a:spLocks/>
          </p:cNvSpPr>
          <p:nvPr/>
        </p:nvSpPr>
        <p:spPr>
          <a:xfrm>
            <a:off x="711200" y="1530832"/>
            <a:ext cx="3330222" cy="2479885"/>
          </a:xfrm>
          <a:prstGeom prst="rect">
            <a:avLst/>
          </a:prstGeom>
        </p:spPr>
        <p:txBody>
          <a:bodyPr/>
          <a:lstStyle/>
          <a:p>
            <a:pPr marL="342900" marR="0" lvl="0" indent="-342900" algn="l" defTabSz="914400" rtl="0" eaLnBrk="0" fontAlgn="base" latinLnBrk="0" hangingPunct="0">
              <a:lnSpc>
                <a:spcPct val="90000"/>
              </a:lnSpc>
              <a:spcBef>
                <a:spcPts val="900"/>
              </a:spcBef>
              <a:spcAft>
                <a:spcPct val="0"/>
              </a:spcAft>
              <a:buClrTx/>
              <a:buSzTx/>
              <a:tabLst/>
              <a:defRPr/>
            </a:pPr>
            <a:r>
              <a:rPr kumimoji="0" lang="en-US" b="1" i="0" u="none" strike="noStrike" kern="0" cap="none" spc="0" normalizeH="0" baseline="0" noProof="0" dirty="0" smtClean="0">
                <a:ln>
                  <a:noFill/>
                </a:ln>
                <a:solidFill>
                  <a:schemeClr val="accent1"/>
                </a:solidFill>
                <a:effectLst/>
                <a:uLnTx/>
                <a:uFillTx/>
                <a:latin typeface="+mn-lt"/>
                <a:ea typeface="+mn-ea"/>
                <a:cs typeface="+mn-cs"/>
              </a:rPr>
              <a:t>DSA</a:t>
            </a:r>
          </a:p>
          <a:p>
            <a:pPr marL="1588" marR="0" lvl="0" indent="-1588" algn="l" defTabSz="914400" rtl="0" eaLnBrk="0" fontAlgn="base" latinLnBrk="0" hangingPunct="0">
              <a:lnSpc>
                <a:spcPct val="90000"/>
              </a:lnSpc>
              <a:spcBef>
                <a:spcPts val="900"/>
              </a:spcBef>
              <a:spcAft>
                <a:spcPct val="0"/>
              </a:spcAft>
              <a:buClrTx/>
              <a:buSzTx/>
              <a:defRPr/>
            </a:pPr>
            <a:r>
              <a:rPr kumimoji="0" lang="en-US" sz="1600" b="1" i="0" u="none" strike="noStrike" kern="0" cap="none" spc="0" normalizeH="0" baseline="0" noProof="0" dirty="0" smtClean="0">
                <a:ln>
                  <a:noFill/>
                </a:ln>
                <a:solidFill>
                  <a:schemeClr val="tx1"/>
                </a:solidFill>
                <a:effectLst/>
                <a:uLnTx/>
                <a:uFillTx/>
                <a:latin typeface="+mn-lt"/>
                <a:ea typeface="+mn-ea"/>
                <a:cs typeface="+mn-cs"/>
              </a:rPr>
              <a:t>Joseph Mariano</a:t>
            </a:r>
            <a:r>
              <a:rPr kumimoji="0" lang="en-US" sz="1600" b="0" i="0" u="none" strike="noStrike" kern="0" cap="none" spc="0" normalizeH="0" baseline="0" noProof="0" dirty="0" smtClean="0">
                <a:ln>
                  <a:noFill/>
                </a:ln>
                <a:solidFill>
                  <a:schemeClr val="tx1"/>
                </a:solidFill>
                <a:effectLst/>
                <a:uLnTx/>
                <a:uFillTx/>
                <a:latin typeface="+mn-lt"/>
                <a:ea typeface="+mn-ea"/>
                <a:cs typeface="+mn-cs"/>
              </a:rPr>
              <a:t/>
            </a:r>
            <a:br>
              <a:rPr kumimoji="0" lang="en-US" sz="1600" b="0" i="0" u="none" strike="noStrike" kern="0" cap="none" spc="0" normalizeH="0" baseline="0" noProof="0" dirty="0" smtClean="0">
                <a:ln>
                  <a:noFill/>
                </a:ln>
                <a:solidFill>
                  <a:schemeClr val="tx1"/>
                </a:solidFill>
                <a:effectLst/>
                <a:uLnTx/>
                <a:uFillTx/>
                <a:latin typeface="+mn-lt"/>
                <a:ea typeface="+mn-ea"/>
                <a:cs typeface="+mn-cs"/>
              </a:rPr>
            </a:br>
            <a:r>
              <a:rPr kumimoji="0" lang="en-US" sz="1000" b="0" i="0" u="none" strike="noStrike" kern="0" cap="none" spc="0" normalizeH="0" baseline="0" noProof="0" dirty="0" smtClean="0">
                <a:ln>
                  <a:noFill/>
                </a:ln>
                <a:solidFill>
                  <a:schemeClr val="bg1">
                    <a:lumMod val="50000"/>
                  </a:schemeClr>
                </a:solidFill>
                <a:effectLst/>
                <a:uLnTx/>
                <a:uFillTx/>
                <a:latin typeface="+mn-lt"/>
                <a:ea typeface="+mn-ea"/>
                <a:cs typeface="+mn-cs"/>
              </a:rPr>
              <a:t>PRESIDENT</a:t>
            </a:r>
          </a:p>
          <a:p>
            <a:pPr marL="1588" lvl="0" indent="-1588" eaLnBrk="0" hangingPunct="0">
              <a:lnSpc>
                <a:spcPct val="90000"/>
              </a:lnSpc>
              <a:spcBef>
                <a:spcPts val="900"/>
              </a:spcBef>
              <a:defRPr/>
            </a:pPr>
            <a:r>
              <a:rPr lang="en-US" sz="1600" b="1" kern="0" dirty="0" smtClean="0">
                <a:latin typeface="+mn-lt"/>
              </a:rPr>
              <a:t>Ben Gamse</a:t>
            </a:r>
            <a:r>
              <a:rPr lang="en-US" sz="1600" kern="0" dirty="0" smtClean="0">
                <a:latin typeface="+mn-lt"/>
              </a:rPr>
              <a:t/>
            </a:r>
            <a:br>
              <a:rPr lang="en-US" sz="1600" kern="0" dirty="0" smtClean="0">
                <a:latin typeface="+mn-lt"/>
              </a:rPr>
            </a:br>
            <a:r>
              <a:rPr lang="en-US" sz="1000" kern="0" dirty="0" smtClean="0">
                <a:solidFill>
                  <a:schemeClr val="bg1">
                    <a:lumMod val="50000"/>
                  </a:schemeClr>
                </a:solidFill>
                <a:latin typeface="+mn-lt"/>
              </a:rPr>
              <a:t>MARKET RESEARCH MANAGER</a:t>
            </a:r>
          </a:p>
          <a:p>
            <a:pPr marL="342900" marR="0" lvl="0" indent="-342900" algn="l" defTabSz="914400" rtl="0" eaLnBrk="0" fontAlgn="base" latinLnBrk="0" hangingPunct="0">
              <a:lnSpc>
                <a:spcPct val="90000"/>
              </a:lnSpc>
              <a:spcBef>
                <a:spcPts val="900"/>
              </a:spcBef>
              <a:spcAft>
                <a:spcPts val="1200"/>
              </a:spcAft>
              <a:buClrTx/>
              <a:buSzTx/>
              <a:tabLst/>
              <a:defRPr/>
            </a:pP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90000"/>
              </a:lnSpc>
              <a:spcBef>
                <a:spcPts val="900"/>
              </a:spcBef>
              <a:spcAft>
                <a:spcPct val="0"/>
              </a:spcAft>
              <a:buClrTx/>
              <a:buSzTx/>
              <a:tabLst/>
              <a:defRPr/>
            </a:pPr>
            <a:r>
              <a:rPr kumimoji="0" lang="en-US" b="1" i="0" u="none" strike="noStrike" kern="0" cap="none" spc="0" normalizeH="0" baseline="0" noProof="0" dirty="0" smtClean="0">
                <a:ln>
                  <a:noFill/>
                </a:ln>
                <a:solidFill>
                  <a:schemeClr val="accent1"/>
                </a:solidFill>
                <a:effectLst/>
                <a:uLnTx/>
                <a:uFillTx/>
                <a:latin typeface="+mn-lt"/>
                <a:ea typeface="+mn-ea"/>
                <a:cs typeface="+mn-cs"/>
              </a:rPr>
              <a:t>Third Party Vendors</a:t>
            </a:r>
          </a:p>
        </p:txBody>
      </p:sp>
      <p:pic>
        <p:nvPicPr>
          <p:cNvPr id="7" name="Picture 27" descr="Final ASG logo"/>
          <p:cNvPicPr>
            <a:picLocks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gray">
          <a:xfrm>
            <a:off x="752115" y="3705746"/>
            <a:ext cx="1378910" cy="9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4" name="Picture 2" descr="http://www.nathaninc.com/sites/all/themes/CarouselTHIRTY/images/nathan-logo.jpg"/>
          <p:cNvPicPr>
            <a:picLocks noChangeAspect="1" noChangeArrowheads="1"/>
          </p:cNvPicPr>
          <p:nvPr/>
        </p:nvPicPr>
        <p:blipFill>
          <a:blip r:embed="rId4" cstate="print"/>
          <a:srcRect/>
          <a:stretch>
            <a:fillRect/>
          </a:stretch>
        </p:blipFill>
        <p:spPr bwMode="auto">
          <a:xfrm>
            <a:off x="2110948" y="3633262"/>
            <a:ext cx="1292038" cy="982251"/>
          </a:xfrm>
          <a:prstGeom prst="rect">
            <a:avLst/>
          </a:prstGeom>
          <a:noFill/>
        </p:spPr>
      </p:pic>
    </p:spTree>
    <p:extLst>
      <p:ext uri="{BB962C8B-B14F-4D97-AF65-F5344CB8AC3E}">
        <p14:creationId xmlns:p14="http://schemas.microsoft.com/office/powerpoint/2010/main" val="10243875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b="1" smtClean="0"/>
              <a:t>Threats </a:t>
            </a:r>
          </a:p>
          <a:p>
            <a:r>
              <a:rPr lang="en-US" smtClean="0"/>
              <a:t>Consumer expectations for convenience and ease via </a:t>
            </a:r>
            <a:r>
              <a:rPr lang="en-US" b="1" smtClean="0"/>
              <a:t>technology</a:t>
            </a:r>
            <a:r>
              <a:rPr lang="en-US" smtClean="0"/>
              <a:t> are increasing (for example Amazon.com)</a:t>
            </a:r>
          </a:p>
          <a:p>
            <a:r>
              <a:rPr lang="en-US" smtClean="0"/>
              <a:t>The misunderstanding of the model among </a:t>
            </a:r>
            <a:r>
              <a:rPr lang="en-US" b="1" smtClean="0"/>
              <a:t>financial </a:t>
            </a:r>
            <a:r>
              <a:rPr lang="en-US" smtClean="0"/>
              <a:t>and </a:t>
            </a:r>
            <a:r>
              <a:rPr lang="en-US" b="1" smtClean="0"/>
              <a:t>regulatory sectors impacts the industry’s image </a:t>
            </a:r>
            <a:r>
              <a:rPr lang="en-US" smtClean="0"/>
              <a:t>overall</a:t>
            </a:r>
          </a:p>
          <a:p>
            <a:endParaRPr lang="en-US"/>
          </a:p>
        </p:txBody>
      </p:sp>
      <p:sp>
        <p:nvSpPr>
          <p:cNvPr id="4" name="Title 3"/>
          <p:cNvSpPr>
            <a:spLocks noGrp="1"/>
          </p:cNvSpPr>
          <p:nvPr>
            <p:ph type="title"/>
          </p:nvPr>
        </p:nvSpPr>
        <p:spPr/>
        <p:txBody>
          <a:bodyPr/>
          <a:lstStyle/>
          <a:p>
            <a:r>
              <a:rPr lang="en-US" smtClean="0"/>
              <a:t>Strategic Insights</a:t>
            </a:r>
            <a:endParaRPr lang="en-US" dirty="0"/>
          </a:p>
        </p:txBody>
      </p:sp>
      <p:sp>
        <p:nvSpPr>
          <p:cNvPr id="16" name="Slide Number Placeholder 15"/>
          <p:cNvSpPr>
            <a:spLocks noGrp="1"/>
          </p:cNvSpPr>
          <p:nvPr>
            <p:ph type="sldNum" sz="quarter" idx="10"/>
          </p:nvPr>
        </p:nvSpPr>
        <p:spPr/>
        <p:txBody>
          <a:bodyPr/>
          <a:lstStyle/>
          <a:p>
            <a:r>
              <a:rPr lang="en-US" smtClean="0"/>
              <a:t>Page  ●  </a:t>
            </a:r>
            <a:fld id="{7ABB4967-DEA4-4DB6-A661-AF6B5ACA8B7E}" type="slidenum">
              <a:rPr lang="en-US" smtClean="0"/>
              <a:pPr/>
              <a:t>30</a:t>
            </a:fld>
            <a:endParaRPr lang="en-US" dirty="0"/>
          </a:p>
        </p:txBody>
      </p:sp>
    </p:spTree>
    <p:extLst>
      <p:ext uri="{BB962C8B-B14F-4D97-AF65-F5344CB8AC3E}">
        <p14:creationId xmlns:p14="http://schemas.microsoft.com/office/powerpoint/2010/main" val="11827930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b="1" dirty="0">
                <a:latin typeface="Arial" panose="020B0604020202020204" pitchFamily="34" charset="0"/>
                <a:cs typeface="Arial" panose="020B0604020202020204" pitchFamily="34" charset="0"/>
              </a:rPr>
              <a:t>Opportunities </a:t>
            </a:r>
            <a:r>
              <a:rPr lang="en-US" b="1" dirty="0" smtClean="0"/>
              <a:t> </a:t>
            </a:r>
          </a:p>
          <a:p>
            <a:pPr indent="-231775">
              <a:buFont typeface="Arial" panose="020B0604020202020204" pitchFamily="34" charset="0"/>
              <a:buChar char="•"/>
            </a:pPr>
            <a:r>
              <a:rPr lang="en-US" dirty="0">
                <a:latin typeface="Arial" panose="020B0604020202020204" pitchFamily="34" charset="0"/>
                <a:cs typeface="Arial" panose="020B0604020202020204" pitchFamily="34" charset="0"/>
              </a:rPr>
              <a:t>The business </a:t>
            </a:r>
            <a:r>
              <a:rPr lang="en-US" dirty="0" smtClean="0">
                <a:latin typeface="Arial" panose="020B0604020202020204" pitchFamily="34" charset="0"/>
                <a:cs typeface="Arial" panose="020B0604020202020204" pitchFamily="34" charset="0"/>
              </a:rPr>
              <a:t>opportunity</a:t>
            </a:r>
            <a:r>
              <a:rPr lang="en-US" b="1"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continues to offer </a:t>
            </a:r>
            <a:r>
              <a:rPr lang="en-US" b="1" dirty="0">
                <a:latin typeface="Arial" panose="020B0604020202020204" pitchFamily="34" charset="0"/>
                <a:cs typeface="Arial" panose="020B0604020202020204" pitchFamily="34" charset="0"/>
              </a:rPr>
              <a:t>additional income </a:t>
            </a:r>
            <a:r>
              <a:rPr lang="en-US" dirty="0">
                <a:latin typeface="Arial" panose="020B0604020202020204" pitchFamily="34" charset="0"/>
                <a:cs typeface="Arial" panose="020B0604020202020204" pitchFamily="34" charset="0"/>
              </a:rPr>
              <a:t>to many with flexibility to balance home and work life</a:t>
            </a:r>
          </a:p>
          <a:p>
            <a:pPr indent="-231775">
              <a:buFont typeface="Arial" panose="020B0604020202020204" pitchFamily="34" charset="0"/>
              <a:buChar char="•"/>
            </a:pPr>
            <a:r>
              <a:rPr lang="en-US" dirty="0">
                <a:latin typeface="Arial" panose="020B0604020202020204" pitchFamily="34" charset="0"/>
                <a:cs typeface="Arial" panose="020B0604020202020204" pitchFamily="34" charset="0"/>
              </a:rPr>
              <a:t>Leverage the opportunity at an individual level to meet direct selling representatives’ </a:t>
            </a:r>
            <a:r>
              <a:rPr lang="en-US" b="1" dirty="0">
                <a:latin typeface="Arial" panose="020B0604020202020204" pitchFamily="34" charset="0"/>
                <a:cs typeface="Arial" panose="020B0604020202020204" pitchFamily="34" charset="0"/>
              </a:rPr>
              <a:t>motivations/needs</a:t>
            </a:r>
            <a:endParaRPr lang="en-US" dirty="0">
              <a:latin typeface="Arial" panose="020B0604020202020204" pitchFamily="34" charset="0"/>
              <a:cs typeface="Arial" panose="020B0604020202020204" pitchFamily="34" charset="0"/>
            </a:endParaRPr>
          </a:p>
          <a:p>
            <a:pPr indent="-231775">
              <a:buFont typeface="Arial" panose="020B0604020202020204" pitchFamily="34" charset="0"/>
              <a:buChar char="•"/>
            </a:pPr>
            <a:r>
              <a:rPr lang="en-US" dirty="0">
                <a:latin typeface="Arial" panose="020B0604020202020204" pitchFamily="34" charset="0"/>
                <a:cs typeface="Arial" panose="020B0604020202020204" pitchFamily="34" charset="0"/>
              </a:rPr>
              <a:t>Approach</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consumers to purchase especially where </a:t>
            </a:r>
            <a:r>
              <a:rPr lang="en-US" b="1" dirty="0">
                <a:latin typeface="Arial" panose="020B0604020202020204" pitchFamily="34" charset="0"/>
                <a:cs typeface="Arial" panose="020B0604020202020204" pitchFamily="34" charset="0"/>
              </a:rPr>
              <a:t>loyalty is high </a:t>
            </a:r>
            <a:r>
              <a:rPr lang="en-US" dirty="0">
                <a:latin typeface="Arial" panose="020B0604020202020204" pitchFamily="34" charset="0"/>
                <a:cs typeface="Arial" panose="020B0604020202020204" pitchFamily="34" charset="0"/>
              </a:rPr>
              <a:t>and continue to build loyal consumers among Gen Y</a:t>
            </a:r>
          </a:p>
          <a:p>
            <a:pPr indent="-231775">
              <a:buFont typeface="Arial" panose="020B0604020202020204" pitchFamily="34" charset="0"/>
              <a:buChar char="•"/>
            </a:pPr>
            <a:r>
              <a:rPr lang="en-US" dirty="0">
                <a:latin typeface="Arial" panose="020B0604020202020204" pitchFamily="34" charset="0"/>
                <a:cs typeface="Arial" panose="020B0604020202020204" pitchFamily="34" charset="0"/>
              </a:rPr>
              <a:t>Work to </a:t>
            </a:r>
            <a:r>
              <a:rPr lang="en-US" b="1" dirty="0">
                <a:latin typeface="Arial" panose="020B0604020202020204" pitchFamily="34" charset="0"/>
                <a:cs typeface="Arial" panose="020B0604020202020204" pitchFamily="34" charset="0"/>
              </a:rPr>
              <a:t>maintain relevancy </a:t>
            </a:r>
            <a:r>
              <a:rPr lang="en-US" dirty="0">
                <a:latin typeface="Arial" panose="020B0604020202020204" pitchFamily="34" charset="0"/>
                <a:cs typeface="Arial" panose="020B0604020202020204" pitchFamily="34" charset="0"/>
              </a:rPr>
              <a:t>with innovation in </a:t>
            </a:r>
            <a:r>
              <a:rPr lang="en-US" b="1" dirty="0">
                <a:latin typeface="Arial" panose="020B0604020202020204" pitchFamily="34" charset="0"/>
                <a:cs typeface="Arial" panose="020B0604020202020204" pitchFamily="34" charset="0"/>
              </a:rPr>
              <a:t>technology</a:t>
            </a:r>
            <a:r>
              <a:rPr lang="en-US" dirty="0">
                <a:latin typeface="Arial" panose="020B0604020202020204" pitchFamily="34" charset="0"/>
                <a:cs typeface="Arial" panose="020B0604020202020204" pitchFamily="34" charset="0"/>
              </a:rPr>
              <a:t>, access, tools, relationship building - look to the </a:t>
            </a:r>
            <a:r>
              <a:rPr lang="en-US" b="1" dirty="0">
                <a:latin typeface="Arial" panose="020B0604020202020204" pitchFamily="34" charset="0"/>
                <a:cs typeface="Arial" panose="020B0604020202020204" pitchFamily="34" charset="0"/>
              </a:rPr>
              <a:t>new, growing direct sellers </a:t>
            </a:r>
            <a:r>
              <a:rPr lang="en-US" dirty="0">
                <a:latin typeface="Arial" panose="020B0604020202020204" pitchFamily="34" charset="0"/>
                <a:cs typeface="Arial" panose="020B0604020202020204" pitchFamily="34" charset="0"/>
              </a:rPr>
              <a:t>for leadership on this</a:t>
            </a:r>
          </a:p>
          <a:p>
            <a:pPr indent="-231775">
              <a:buFont typeface="Arial" panose="020B0604020202020204" pitchFamily="34" charset="0"/>
              <a:buChar char="•"/>
            </a:pPr>
            <a:r>
              <a:rPr lang="en-US" dirty="0">
                <a:latin typeface="Arial" panose="020B0604020202020204" pitchFamily="34" charset="0"/>
                <a:cs typeface="Arial" panose="020B0604020202020204" pitchFamily="34" charset="0"/>
              </a:rPr>
              <a:t>Evolve and </a:t>
            </a:r>
            <a:r>
              <a:rPr lang="en-US" b="1" dirty="0">
                <a:latin typeface="Arial" panose="020B0604020202020204" pitchFamily="34" charset="0"/>
                <a:cs typeface="Arial" panose="020B0604020202020204" pitchFamily="34" charset="0"/>
              </a:rPr>
              <a:t>enhance our image</a:t>
            </a:r>
            <a:r>
              <a:rPr lang="en-US" dirty="0">
                <a:latin typeface="Arial" panose="020B0604020202020204" pitchFamily="34" charset="0"/>
                <a:cs typeface="Arial" panose="020B0604020202020204" pitchFamily="34" charset="0"/>
              </a:rPr>
              <a:t> with the young and those less aware of our model</a:t>
            </a:r>
          </a:p>
        </p:txBody>
      </p:sp>
      <p:sp>
        <p:nvSpPr>
          <p:cNvPr id="4" name="Title 3"/>
          <p:cNvSpPr>
            <a:spLocks noGrp="1"/>
          </p:cNvSpPr>
          <p:nvPr>
            <p:ph type="title"/>
          </p:nvPr>
        </p:nvSpPr>
        <p:spPr/>
        <p:txBody>
          <a:bodyPr/>
          <a:lstStyle/>
          <a:p>
            <a:r>
              <a:rPr lang="en-US" smtClean="0"/>
              <a:t>Strategic Insights</a:t>
            </a:r>
            <a:endParaRPr lang="en-US" dirty="0"/>
          </a:p>
        </p:txBody>
      </p:sp>
      <p:sp>
        <p:nvSpPr>
          <p:cNvPr id="16" name="Slide Number Placeholder 15"/>
          <p:cNvSpPr>
            <a:spLocks noGrp="1"/>
          </p:cNvSpPr>
          <p:nvPr>
            <p:ph type="sldNum" sz="quarter" idx="10"/>
          </p:nvPr>
        </p:nvSpPr>
        <p:spPr/>
        <p:txBody>
          <a:bodyPr/>
          <a:lstStyle/>
          <a:p>
            <a:r>
              <a:rPr lang="en-US" smtClean="0"/>
              <a:t>Page  ●  </a:t>
            </a:r>
            <a:fld id="{7ABB4967-DEA4-4DB6-A661-AF6B5ACA8B7E}" type="slidenum">
              <a:rPr lang="en-US" smtClean="0"/>
              <a:pPr/>
              <a:t>31</a:t>
            </a:fld>
            <a:endParaRPr lang="en-US" dirty="0"/>
          </a:p>
        </p:txBody>
      </p:sp>
    </p:spTree>
    <p:extLst>
      <p:ext uri="{BB962C8B-B14F-4D97-AF65-F5344CB8AC3E}">
        <p14:creationId xmlns:p14="http://schemas.microsoft.com/office/powerpoint/2010/main" val="33936021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gray">
          <a:xfrm>
            <a:off x="3606323" y="1445583"/>
            <a:ext cx="1772206" cy="462691"/>
          </a:xfrm>
          <a:prstGeom prst="rect">
            <a:avLst/>
          </a:prstGeom>
          <a:ln w="38100">
            <a:noFill/>
          </a:ln>
        </p:spPr>
        <p:txBody>
          <a:bodyPr wrap="square">
            <a:spAutoFit/>
          </a:bodyPr>
          <a:lstStyle/>
          <a:p>
            <a:pPr algn="ctr">
              <a:lnSpc>
                <a:spcPct val="80000"/>
              </a:lnSpc>
              <a:spcBef>
                <a:spcPts val="200"/>
              </a:spcBef>
            </a:pPr>
            <a:r>
              <a:rPr lang="en-US" sz="1400" b="1" dirty="0" smtClean="0">
                <a:solidFill>
                  <a:schemeClr val="accent2"/>
                </a:solidFill>
                <a:latin typeface="Arial" pitchFamily="34" charset="0"/>
              </a:rPr>
              <a:t>National </a:t>
            </a:r>
          </a:p>
          <a:p>
            <a:pPr algn="ctr">
              <a:lnSpc>
                <a:spcPct val="80000"/>
              </a:lnSpc>
              <a:spcBef>
                <a:spcPts val="200"/>
              </a:spcBef>
            </a:pPr>
            <a:r>
              <a:rPr lang="en-US" sz="1400" b="1" dirty="0" smtClean="0">
                <a:solidFill>
                  <a:schemeClr val="accent2"/>
                </a:solidFill>
                <a:latin typeface="Arial" pitchFamily="34" charset="0"/>
              </a:rPr>
              <a:t>Salesforce </a:t>
            </a:r>
            <a:r>
              <a:rPr lang="en-US" sz="1400" b="1" dirty="0">
                <a:solidFill>
                  <a:schemeClr val="accent2"/>
                </a:solidFill>
                <a:latin typeface="Arial" pitchFamily="34" charset="0"/>
              </a:rPr>
              <a:t>Study</a:t>
            </a:r>
            <a:endParaRPr lang="en-US" sz="1400" dirty="0">
              <a:solidFill>
                <a:schemeClr val="accent2"/>
              </a:solidFill>
              <a:latin typeface="Arial" pitchFamily="34" charset="0"/>
            </a:endParaRPr>
          </a:p>
        </p:txBody>
      </p:sp>
      <p:graphicFrame>
        <p:nvGraphicFramePr>
          <p:cNvPr id="4" name="Diagram 3"/>
          <p:cNvGraphicFramePr/>
          <p:nvPr>
            <p:extLst>
              <p:ext uri="{D42A27DB-BD31-4B8C-83A1-F6EECF244321}">
                <p14:modId xmlns:p14="http://schemas.microsoft.com/office/powerpoint/2010/main" val="1129536193"/>
              </p:ext>
            </p:extLst>
          </p:nvPr>
        </p:nvGraphicFramePr>
        <p:xfrm>
          <a:off x="983945" y="2004163"/>
          <a:ext cx="7019925" cy="3745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bwMode="gray">
          <a:xfrm>
            <a:off x="5868215" y="2273766"/>
            <a:ext cx="1747610" cy="437043"/>
          </a:xfrm>
          <a:prstGeom prst="rect">
            <a:avLst/>
          </a:prstGeom>
        </p:spPr>
        <p:txBody>
          <a:bodyPr wrap="square">
            <a:spAutoFit/>
          </a:bodyPr>
          <a:lstStyle/>
          <a:p>
            <a:pPr algn="ctr">
              <a:lnSpc>
                <a:spcPct val="80000"/>
              </a:lnSpc>
              <a:spcBef>
                <a:spcPts val="200"/>
              </a:spcBef>
            </a:pPr>
            <a:r>
              <a:rPr lang="en-US" sz="1400" b="1" dirty="0">
                <a:solidFill>
                  <a:schemeClr val="accent2"/>
                </a:solidFill>
                <a:latin typeface="Arial" pitchFamily="34" charset="0"/>
              </a:rPr>
              <a:t>Growth &amp; Outlook </a:t>
            </a:r>
            <a:r>
              <a:rPr lang="en-US" sz="1400" b="1" dirty="0" smtClean="0">
                <a:solidFill>
                  <a:schemeClr val="accent2"/>
                </a:solidFill>
                <a:latin typeface="Arial" pitchFamily="34" charset="0"/>
              </a:rPr>
              <a:t>Survey</a:t>
            </a:r>
          </a:p>
        </p:txBody>
      </p:sp>
      <p:sp>
        <p:nvSpPr>
          <p:cNvPr id="7" name="Rectangle 6"/>
          <p:cNvSpPr/>
          <p:nvPr/>
        </p:nvSpPr>
        <p:spPr bwMode="gray">
          <a:xfrm>
            <a:off x="6390580" y="3384759"/>
            <a:ext cx="1926702" cy="610424"/>
          </a:xfrm>
          <a:prstGeom prst="rect">
            <a:avLst/>
          </a:prstGeom>
        </p:spPr>
        <p:txBody>
          <a:bodyPr wrap="square">
            <a:spAutoFit/>
          </a:bodyPr>
          <a:lstStyle/>
          <a:p>
            <a:pPr algn="ctr">
              <a:lnSpc>
                <a:spcPct val="80000"/>
              </a:lnSpc>
              <a:spcBef>
                <a:spcPts val="200"/>
              </a:spcBef>
            </a:pPr>
            <a:r>
              <a:rPr lang="en-US" sz="1400" b="1" dirty="0">
                <a:solidFill>
                  <a:schemeClr val="accent2"/>
                </a:solidFill>
                <a:latin typeface="Arial" pitchFamily="34" charset="0"/>
              </a:rPr>
              <a:t>Global </a:t>
            </a:r>
            <a:r>
              <a:rPr lang="en-US" sz="1400" b="1" dirty="0" smtClean="0">
                <a:solidFill>
                  <a:schemeClr val="accent2"/>
                </a:solidFill>
                <a:latin typeface="Arial" pitchFamily="34" charset="0"/>
              </a:rPr>
              <a:t>Annual</a:t>
            </a:r>
            <a:br>
              <a:rPr lang="en-US" sz="1400" b="1" dirty="0" smtClean="0">
                <a:solidFill>
                  <a:schemeClr val="accent2"/>
                </a:solidFill>
                <a:latin typeface="Arial" pitchFamily="34" charset="0"/>
              </a:rPr>
            </a:br>
            <a:r>
              <a:rPr lang="en-US" sz="1400" b="1" dirty="0" smtClean="0">
                <a:solidFill>
                  <a:schemeClr val="accent2"/>
                </a:solidFill>
                <a:latin typeface="Arial" pitchFamily="34" charset="0"/>
              </a:rPr>
              <a:t>Statistics Survey</a:t>
            </a:r>
          </a:p>
          <a:p>
            <a:pPr algn="ctr">
              <a:lnSpc>
                <a:spcPct val="80000"/>
              </a:lnSpc>
              <a:spcBef>
                <a:spcPts val="200"/>
              </a:spcBef>
            </a:pPr>
            <a:endParaRPr lang="en-US" sz="1200" dirty="0">
              <a:solidFill>
                <a:schemeClr val="accent2"/>
              </a:solidFill>
              <a:latin typeface="Arial" pitchFamily="34" charset="0"/>
            </a:endParaRPr>
          </a:p>
        </p:txBody>
      </p:sp>
      <p:sp>
        <p:nvSpPr>
          <p:cNvPr id="8" name="Rectangle 7"/>
          <p:cNvSpPr/>
          <p:nvPr/>
        </p:nvSpPr>
        <p:spPr bwMode="gray">
          <a:xfrm>
            <a:off x="450937" y="3458625"/>
            <a:ext cx="2129425" cy="437043"/>
          </a:xfrm>
          <a:prstGeom prst="rect">
            <a:avLst/>
          </a:prstGeom>
        </p:spPr>
        <p:txBody>
          <a:bodyPr wrap="square">
            <a:spAutoFit/>
          </a:bodyPr>
          <a:lstStyle/>
          <a:p>
            <a:pPr algn="ctr">
              <a:lnSpc>
                <a:spcPct val="80000"/>
              </a:lnSpc>
              <a:spcBef>
                <a:spcPts val="200"/>
              </a:spcBef>
            </a:pPr>
            <a:r>
              <a:rPr lang="en-US" sz="1400" b="1" dirty="0">
                <a:solidFill>
                  <a:schemeClr val="accent2"/>
                </a:solidFill>
                <a:latin typeface="Arial" pitchFamily="34" charset="0"/>
              </a:rPr>
              <a:t>Consumer </a:t>
            </a:r>
            <a:r>
              <a:rPr lang="en-US" sz="1400" b="1" dirty="0" smtClean="0">
                <a:solidFill>
                  <a:schemeClr val="accent2"/>
                </a:solidFill>
                <a:latin typeface="Arial" pitchFamily="34" charset="0"/>
              </a:rPr>
              <a:t>Attitudes &amp; Perceptions</a:t>
            </a:r>
            <a:endParaRPr lang="en-US" sz="1400" dirty="0">
              <a:solidFill>
                <a:schemeClr val="accent2"/>
              </a:solidFill>
              <a:latin typeface="Arial" pitchFamily="34" charset="0"/>
            </a:endParaRPr>
          </a:p>
        </p:txBody>
      </p:sp>
      <p:sp>
        <p:nvSpPr>
          <p:cNvPr id="9" name="Rectangle 8"/>
          <p:cNvSpPr/>
          <p:nvPr/>
        </p:nvSpPr>
        <p:spPr bwMode="gray">
          <a:xfrm>
            <a:off x="594294" y="4569921"/>
            <a:ext cx="2157942" cy="610424"/>
          </a:xfrm>
          <a:prstGeom prst="rect">
            <a:avLst/>
          </a:prstGeom>
        </p:spPr>
        <p:txBody>
          <a:bodyPr wrap="square">
            <a:spAutoFit/>
          </a:bodyPr>
          <a:lstStyle/>
          <a:p>
            <a:pPr algn="ctr">
              <a:lnSpc>
                <a:spcPct val="80000"/>
              </a:lnSpc>
              <a:spcBef>
                <a:spcPts val="200"/>
              </a:spcBef>
            </a:pPr>
            <a:r>
              <a:rPr lang="en-US" sz="1400" b="1" dirty="0">
                <a:solidFill>
                  <a:schemeClr val="accent2"/>
                </a:solidFill>
                <a:latin typeface="Arial" pitchFamily="34" charset="0"/>
              </a:rPr>
              <a:t>Socio-Economic </a:t>
            </a:r>
            <a:r>
              <a:rPr lang="en-US" sz="1400" b="1" dirty="0" smtClean="0">
                <a:solidFill>
                  <a:schemeClr val="accent2"/>
                </a:solidFill>
                <a:latin typeface="Arial" pitchFamily="34" charset="0"/>
              </a:rPr>
              <a:t/>
            </a:r>
            <a:br>
              <a:rPr lang="en-US" sz="1400" b="1" dirty="0" smtClean="0">
                <a:solidFill>
                  <a:schemeClr val="accent2"/>
                </a:solidFill>
                <a:latin typeface="Arial" pitchFamily="34" charset="0"/>
              </a:rPr>
            </a:br>
            <a:r>
              <a:rPr lang="en-US" sz="1400" b="1" dirty="0" smtClean="0">
                <a:solidFill>
                  <a:schemeClr val="accent2"/>
                </a:solidFill>
                <a:latin typeface="Arial" pitchFamily="34" charset="0"/>
              </a:rPr>
              <a:t>Impact </a:t>
            </a:r>
            <a:r>
              <a:rPr lang="en-US" sz="1400" b="1" dirty="0">
                <a:solidFill>
                  <a:schemeClr val="accent2"/>
                </a:solidFill>
                <a:latin typeface="Arial" pitchFamily="34" charset="0"/>
              </a:rPr>
              <a:t>Study</a:t>
            </a:r>
            <a:r>
              <a:rPr lang="en-US" sz="1400" dirty="0">
                <a:solidFill>
                  <a:schemeClr val="accent2"/>
                </a:solidFill>
                <a:latin typeface="Arial" pitchFamily="34" charset="0"/>
              </a:rPr>
              <a:t> </a:t>
            </a:r>
            <a:endParaRPr lang="en-US" sz="1400" dirty="0" smtClean="0">
              <a:solidFill>
                <a:schemeClr val="accent2"/>
              </a:solidFill>
            </a:endParaRPr>
          </a:p>
          <a:p>
            <a:pPr algn="ctr">
              <a:lnSpc>
                <a:spcPct val="80000"/>
              </a:lnSpc>
              <a:spcBef>
                <a:spcPts val="200"/>
              </a:spcBef>
            </a:pPr>
            <a:r>
              <a:rPr lang="en-US" sz="1200" dirty="0" smtClean="0">
                <a:solidFill>
                  <a:schemeClr val="accent2"/>
                </a:solidFill>
                <a:latin typeface="Arial" pitchFamily="34" charset="0"/>
              </a:rPr>
              <a:t>2016</a:t>
            </a:r>
            <a:endParaRPr lang="en-US" sz="1200" dirty="0">
              <a:solidFill>
                <a:schemeClr val="accent2"/>
              </a:solidFill>
              <a:latin typeface="Arial" pitchFamily="34" charset="0"/>
            </a:endParaRPr>
          </a:p>
        </p:txBody>
      </p:sp>
      <p:sp>
        <p:nvSpPr>
          <p:cNvPr id="10" name="Rectangle 9"/>
          <p:cNvSpPr/>
          <p:nvPr/>
        </p:nvSpPr>
        <p:spPr bwMode="gray">
          <a:xfrm>
            <a:off x="1478621" y="2347632"/>
            <a:ext cx="1652886" cy="444224"/>
          </a:xfrm>
          <a:prstGeom prst="rect">
            <a:avLst/>
          </a:prstGeom>
        </p:spPr>
        <p:txBody>
          <a:bodyPr wrap="square">
            <a:spAutoFit/>
          </a:bodyPr>
          <a:lstStyle/>
          <a:p>
            <a:pPr algn="ctr">
              <a:lnSpc>
                <a:spcPct val="80000"/>
              </a:lnSpc>
              <a:spcBef>
                <a:spcPts val="200"/>
              </a:spcBef>
            </a:pPr>
            <a:r>
              <a:rPr lang="en-US" sz="1400" b="1" dirty="0">
                <a:solidFill>
                  <a:schemeClr val="accent2"/>
                </a:solidFill>
                <a:latin typeface="Arial" pitchFamily="34" charset="0"/>
              </a:rPr>
              <a:t>Sales </a:t>
            </a:r>
            <a:r>
              <a:rPr lang="en-US" sz="1400" b="1" dirty="0" smtClean="0">
                <a:solidFill>
                  <a:schemeClr val="accent2"/>
                </a:solidFill>
                <a:latin typeface="Arial" pitchFamily="34" charset="0"/>
              </a:rPr>
              <a:t>Strategy </a:t>
            </a:r>
            <a:br>
              <a:rPr lang="en-US" sz="1400" b="1" dirty="0" smtClean="0">
                <a:solidFill>
                  <a:schemeClr val="accent2"/>
                </a:solidFill>
                <a:latin typeface="Arial" pitchFamily="34" charset="0"/>
              </a:rPr>
            </a:br>
            <a:r>
              <a:rPr lang="en-US" sz="1400" b="1" dirty="0" smtClean="0">
                <a:solidFill>
                  <a:schemeClr val="accent2"/>
                </a:solidFill>
                <a:latin typeface="Arial" pitchFamily="34" charset="0"/>
              </a:rPr>
              <a:t>Survey</a:t>
            </a:r>
            <a:endParaRPr lang="en-US" sz="1400" dirty="0">
              <a:solidFill>
                <a:schemeClr val="accent2"/>
              </a:solidFill>
              <a:latin typeface="Arial" pitchFamily="34" charset="0"/>
            </a:endParaRPr>
          </a:p>
        </p:txBody>
      </p:sp>
      <p:pic>
        <p:nvPicPr>
          <p:cNvPr id="1026" name="Picture 2" descr="Black Check Mark clip art - vector clip art online, royalty free ..."/>
          <p:cNvPicPr>
            <a:picLocks noChangeAspect="1" noChangeArrowheads="1"/>
          </p:cNvPicPr>
          <p:nvPr/>
        </p:nvPicPr>
        <p:blipFill>
          <a:blip r:embed="rId8" cstate="print">
            <a:grayscl/>
            <a:extLst>
              <a:ext uri="{28A0092B-C50C-407E-A947-70E740481C1C}">
                <a14:useLocalDpi xmlns:a14="http://schemas.microsoft.com/office/drawing/2010/main" val="0"/>
              </a:ext>
            </a:extLst>
          </a:blip>
          <a:srcRect/>
          <a:stretch>
            <a:fillRect/>
          </a:stretch>
        </p:blipFill>
        <p:spPr bwMode="gray">
          <a:xfrm>
            <a:off x="3235891" y="2357136"/>
            <a:ext cx="484340" cy="448821"/>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p:cNvSpPr>
            <a:spLocks noGrp="1"/>
          </p:cNvSpPr>
          <p:nvPr>
            <p:ph type="title"/>
          </p:nvPr>
        </p:nvSpPr>
        <p:spPr/>
        <p:txBody>
          <a:bodyPr/>
          <a:lstStyle/>
          <a:p>
            <a:r>
              <a:rPr lang="en-US" dirty="0" smtClean="0"/>
              <a:t>360 Degree Strategic Research Plan</a:t>
            </a:r>
            <a:endParaRPr lang="en-US" dirty="0"/>
          </a:p>
        </p:txBody>
      </p:sp>
      <p:sp>
        <p:nvSpPr>
          <p:cNvPr id="25" name="Slide Number Placeholder 24"/>
          <p:cNvSpPr>
            <a:spLocks noGrp="1"/>
          </p:cNvSpPr>
          <p:nvPr>
            <p:ph type="sldNum" sz="quarter" idx="10"/>
          </p:nvPr>
        </p:nvSpPr>
        <p:spPr/>
        <p:txBody>
          <a:bodyPr/>
          <a:lstStyle/>
          <a:p>
            <a:r>
              <a:rPr lang="en-US" dirty="0" smtClean="0"/>
              <a:t>Page  ●  </a:t>
            </a:r>
            <a:fld id="{7ABB4967-DEA4-4DB6-A661-AF6B5ACA8B7E}" type="slidenum">
              <a:rPr lang="en-US" smtClean="0"/>
              <a:pPr/>
              <a:t>32</a:t>
            </a:fld>
            <a:endParaRPr lang="en-US" dirty="0"/>
          </a:p>
        </p:txBody>
      </p:sp>
      <p:sp>
        <p:nvSpPr>
          <p:cNvPr id="18" name="Rectangle 17"/>
          <p:cNvSpPr/>
          <p:nvPr/>
        </p:nvSpPr>
        <p:spPr bwMode="gray">
          <a:xfrm>
            <a:off x="6325613" y="4569921"/>
            <a:ext cx="1365367" cy="616579"/>
          </a:xfrm>
          <a:prstGeom prst="rect">
            <a:avLst/>
          </a:prstGeom>
        </p:spPr>
        <p:txBody>
          <a:bodyPr wrap="square">
            <a:spAutoFit/>
          </a:bodyPr>
          <a:lstStyle/>
          <a:p>
            <a:pPr algn="ctr">
              <a:lnSpc>
                <a:spcPct val="80000"/>
              </a:lnSpc>
              <a:spcBef>
                <a:spcPts val="200"/>
              </a:spcBef>
            </a:pPr>
            <a:r>
              <a:rPr lang="en-US" sz="1400" b="1" dirty="0" smtClean="0">
                <a:solidFill>
                  <a:schemeClr val="accent2"/>
                </a:solidFill>
                <a:latin typeface="Arial" pitchFamily="34" charset="0"/>
              </a:rPr>
              <a:t>Quarterly DataTracker</a:t>
            </a:r>
          </a:p>
          <a:p>
            <a:pPr algn="ctr">
              <a:lnSpc>
                <a:spcPct val="80000"/>
              </a:lnSpc>
              <a:spcBef>
                <a:spcPts val="200"/>
              </a:spcBef>
            </a:pPr>
            <a:r>
              <a:rPr lang="en-US" sz="1200" dirty="0" smtClean="0">
                <a:solidFill>
                  <a:schemeClr val="accent2"/>
                </a:solidFill>
                <a:latin typeface="Arial" pitchFamily="34" charset="0"/>
              </a:rPr>
              <a:t>REVAMPED</a:t>
            </a:r>
            <a:endParaRPr lang="en-US" sz="1200" dirty="0">
              <a:solidFill>
                <a:schemeClr val="accent2"/>
              </a:solidFill>
              <a:latin typeface="Arial" pitchFamily="34" charset="0"/>
            </a:endParaRPr>
          </a:p>
        </p:txBody>
      </p:sp>
      <p:sp>
        <p:nvSpPr>
          <p:cNvPr id="19" name="Rectangle 18"/>
          <p:cNvSpPr/>
          <p:nvPr/>
        </p:nvSpPr>
        <p:spPr bwMode="gray">
          <a:xfrm>
            <a:off x="2020260" y="5650001"/>
            <a:ext cx="1687446" cy="610424"/>
          </a:xfrm>
          <a:prstGeom prst="rect">
            <a:avLst/>
          </a:prstGeom>
        </p:spPr>
        <p:txBody>
          <a:bodyPr wrap="square">
            <a:spAutoFit/>
          </a:bodyPr>
          <a:lstStyle/>
          <a:p>
            <a:pPr algn="ctr">
              <a:lnSpc>
                <a:spcPct val="80000"/>
              </a:lnSpc>
              <a:spcBef>
                <a:spcPts val="200"/>
              </a:spcBef>
            </a:pPr>
            <a:r>
              <a:rPr lang="en-US" sz="1400" b="1" dirty="0">
                <a:solidFill>
                  <a:schemeClr val="accent2"/>
                </a:solidFill>
                <a:latin typeface="Arial" pitchFamily="34" charset="0"/>
              </a:rPr>
              <a:t>Members’ Needs </a:t>
            </a:r>
            <a:r>
              <a:rPr lang="en-US" sz="1400" b="1" dirty="0" smtClean="0">
                <a:solidFill>
                  <a:schemeClr val="accent2"/>
                </a:solidFill>
                <a:latin typeface="Arial" pitchFamily="34" charset="0"/>
              </a:rPr>
              <a:t>Survey</a:t>
            </a:r>
            <a:endParaRPr lang="en-US" sz="1400" dirty="0" smtClean="0">
              <a:solidFill>
                <a:schemeClr val="accent2"/>
              </a:solidFill>
              <a:latin typeface="Arial" pitchFamily="34" charset="0"/>
            </a:endParaRPr>
          </a:p>
          <a:p>
            <a:pPr algn="ctr">
              <a:lnSpc>
                <a:spcPct val="80000"/>
              </a:lnSpc>
              <a:spcBef>
                <a:spcPts val="200"/>
              </a:spcBef>
            </a:pPr>
            <a:r>
              <a:rPr lang="en-US" sz="1200" dirty="0" smtClean="0">
                <a:solidFill>
                  <a:schemeClr val="accent2"/>
                </a:solidFill>
                <a:latin typeface="Arial" pitchFamily="34" charset="0"/>
              </a:rPr>
              <a:t>Q1 2015</a:t>
            </a:r>
            <a:endParaRPr lang="en-US" sz="1200" dirty="0">
              <a:solidFill>
                <a:schemeClr val="accent2"/>
              </a:solidFill>
              <a:latin typeface="Arial" pitchFamily="34" charset="0"/>
            </a:endParaRPr>
          </a:p>
        </p:txBody>
      </p:sp>
      <p:sp>
        <p:nvSpPr>
          <p:cNvPr id="20" name="Rectangle 19"/>
          <p:cNvSpPr/>
          <p:nvPr/>
        </p:nvSpPr>
        <p:spPr bwMode="gray">
          <a:xfrm>
            <a:off x="5083182" y="5650001"/>
            <a:ext cx="1881290" cy="616579"/>
          </a:xfrm>
          <a:prstGeom prst="rect">
            <a:avLst/>
          </a:prstGeom>
        </p:spPr>
        <p:txBody>
          <a:bodyPr wrap="square">
            <a:spAutoFit/>
          </a:bodyPr>
          <a:lstStyle/>
          <a:p>
            <a:pPr algn="ctr">
              <a:lnSpc>
                <a:spcPct val="80000"/>
              </a:lnSpc>
              <a:spcBef>
                <a:spcPts val="200"/>
              </a:spcBef>
            </a:pPr>
            <a:r>
              <a:rPr lang="en-US" sz="1400" b="1" dirty="0" smtClean="0">
                <a:solidFill>
                  <a:schemeClr val="accent2"/>
                </a:solidFill>
                <a:latin typeface="Arial" pitchFamily="34" charset="0"/>
              </a:rPr>
              <a:t>State of the Industry Report</a:t>
            </a:r>
          </a:p>
          <a:p>
            <a:pPr algn="ctr">
              <a:lnSpc>
                <a:spcPct val="80000"/>
              </a:lnSpc>
              <a:spcBef>
                <a:spcPts val="200"/>
              </a:spcBef>
            </a:pPr>
            <a:endParaRPr lang="en-US" sz="1200" dirty="0">
              <a:solidFill>
                <a:schemeClr val="accent2"/>
              </a:solidFill>
              <a:latin typeface="Arial" pitchFamily="34" charset="0"/>
            </a:endParaRPr>
          </a:p>
        </p:txBody>
      </p:sp>
      <p:pic>
        <p:nvPicPr>
          <p:cNvPr id="23" name="Picture 2" descr="Black Check Mark clip art - vector clip art online, royalty free ..."/>
          <p:cNvPicPr>
            <a:picLocks noChangeAspect="1" noChangeArrowheads="1"/>
          </p:cNvPicPr>
          <p:nvPr/>
        </p:nvPicPr>
        <p:blipFill>
          <a:blip r:embed="rId8" cstate="print">
            <a:grayscl/>
            <a:extLst>
              <a:ext uri="{28A0092B-C50C-407E-A947-70E740481C1C}">
                <a14:useLocalDpi xmlns:a14="http://schemas.microsoft.com/office/drawing/2010/main" val="0"/>
              </a:ext>
            </a:extLst>
          </a:blip>
          <a:srcRect/>
          <a:stretch>
            <a:fillRect/>
          </a:stretch>
        </p:blipFill>
        <p:spPr bwMode="gray">
          <a:xfrm>
            <a:off x="2640904" y="3364282"/>
            <a:ext cx="484340" cy="4488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Black Check Mark clip art - vector clip art online, royalty free ..."/>
          <p:cNvPicPr>
            <a:picLocks noChangeAspect="1" noChangeArrowheads="1"/>
          </p:cNvPicPr>
          <p:nvPr/>
        </p:nvPicPr>
        <p:blipFill>
          <a:blip r:embed="rId8" cstate="print">
            <a:grayscl/>
            <a:extLst>
              <a:ext uri="{28A0092B-C50C-407E-A947-70E740481C1C}">
                <a14:useLocalDpi xmlns:a14="http://schemas.microsoft.com/office/drawing/2010/main" val="0"/>
              </a:ext>
            </a:extLst>
          </a:blip>
          <a:srcRect/>
          <a:stretch>
            <a:fillRect/>
          </a:stretch>
        </p:blipFill>
        <p:spPr bwMode="gray">
          <a:xfrm>
            <a:off x="4317304" y="1942578"/>
            <a:ext cx="484340" cy="44882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Black Check Mark clip art - vector clip art online, royalty free ..."/>
          <p:cNvPicPr>
            <a:picLocks noChangeAspect="1" noChangeArrowheads="1"/>
          </p:cNvPicPr>
          <p:nvPr/>
        </p:nvPicPr>
        <p:blipFill>
          <a:blip r:embed="rId8" cstate="print">
            <a:grayscl/>
            <a:extLst>
              <a:ext uri="{28A0092B-C50C-407E-A947-70E740481C1C}">
                <a14:useLocalDpi xmlns:a14="http://schemas.microsoft.com/office/drawing/2010/main" val="0"/>
              </a:ext>
            </a:extLst>
          </a:blip>
          <a:srcRect/>
          <a:stretch>
            <a:fillRect/>
          </a:stretch>
        </p:blipFill>
        <p:spPr bwMode="gray">
          <a:xfrm>
            <a:off x="5396630" y="2358025"/>
            <a:ext cx="484340" cy="44882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Black Check Mark clip art - vector clip art online, royalty free ..."/>
          <p:cNvPicPr>
            <a:picLocks noChangeAspect="1" noChangeArrowheads="1"/>
          </p:cNvPicPr>
          <p:nvPr/>
        </p:nvPicPr>
        <p:blipFill>
          <a:blip r:embed="rId8" cstate="print">
            <a:grayscl/>
            <a:extLst>
              <a:ext uri="{28A0092B-C50C-407E-A947-70E740481C1C}">
                <a14:useLocalDpi xmlns:a14="http://schemas.microsoft.com/office/drawing/2010/main" val="0"/>
              </a:ext>
            </a:extLst>
          </a:blip>
          <a:srcRect/>
          <a:stretch>
            <a:fillRect/>
          </a:stretch>
        </p:blipFill>
        <p:spPr bwMode="gray">
          <a:xfrm>
            <a:off x="5999967" y="3349669"/>
            <a:ext cx="484340" cy="448821"/>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bwMode="gray">
          <a:xfrm>
            <a:off x="3363673" y="3572427"/>
            <a:ext cx="2334975" cy="938719"/>
          </a:xfrm>
          <a:prstGeom prst="rect">
            <a:avLst/>
          </a:prstGeom>
        </p:spPr>
        <p:txBody>
          <a:bodyPr wrap="square">
            <a:spAutoFit/>
          </a:bodyPr>
          <a:lstStyle/>
          <a:p>
            <a:pPr algn="ctr">
              <a:lnSpc>
                <a:spcPct val="80000"/>
              </a:lnSpc>
              <a:spcBef>
                <a:spcPts val="600"/>
              </a:spcBef>
            </a:pPr>
            <a:r>
              <a:rPr lang="en-US" sz="1400" b="1" dirty="0" smtClean="0">
                <a:solidFill>
                  <a:schemeClr val="accent2"/>
                </a:solidFill>
                <a:latin typeface="Arial" pitchFamily="34" charset="0"/>
              </a:rPr>
              <a:t>Contact: Ben Gamse </a:t>
            </a:r>
          </a:p>
          <a:p>
            <a:pPr algn="ctr">
              <a:lnSpc>
                <a:spcPct val="80000"/>
              </a:lnSpc>
              <a:spcBef>
                <a:spcPts val="600"/>
              </a:spcBef>
            </a:pPr>
            <a:r>
              <a:rPr lang="en-US" sz="1200" dirty="0" smtClean="0">
                <a:solidFill>
                  <a:schemeClr val="accent2"/>
                </a:solidFill>
              </a:rPr>
              <a:t>Market Research Manager</a:t>
            </a:r>
          </a:p>
          <a:p>
            <a:pPr algn="ctr">
              <a:lnSpc>
                <a:spcPct val="80000"/>
              </a:lnSpc>
              <a:spcBef>
                <a:spcPts val="600"/>
              </a:spcBef>
            </a:pPr>
            <a:r>
              <a:rPr lang="en-US" sz="1200" dirty="0" smtClean="0">
                <a:solidFill>
                  <a:schemeClr val="accent2"/>
                </a:solidFill>
                <a:hlinkClick r:id="rId9"/>
              </a:rPr>
              <a:t>bgamse@dsa.org</a:t>
            </a:r>
            <a:endParaRPr lang="en-US" sz="1200" dirty="0" smtClean="0">
              <a:solidFill>
                <a:schemeClr val="accent2"/>
              </a:solidFill>
            </a:endParaRPr>
          </a:p>
          <a:p>
            <a:pPr algn="ctr">
              <a:lnSpc>
                <a:spcPct val="80000"/>
              </a:lnSpc>
              <a:spcBef>
                <a:spcPts val="600"/>
              </a:spcBef>
            </a:pPr>
            <a:r>
              <a:rPr lang="en-US" sz="1200" dirty="0" smtClean="0">
                <a:solidFill>
                  <a:schemeClr val="accent2"/>
                </a:solidFill>
                <a:latin typeface="Arial" pitchFamily="34" charset="0"/>
              </a:rPr>
              <a:t>202-452-8866</a:t>
            </a:r>
            <a:endParaRPr lang="en-US" sz="1200" dirty="0">
              <a:solidFill>
                <a:schemeClr val="accent2"/>
              </a:solidFill>
              <a:latin typeface="Arial" pitchFamily="34" charset="0"/>
            </a:endParaRPr>
          </a:p>
        </p:txBody>
      </p:sp>
      <p:pic>
        <p:nvPicPr>
          <p:cNvPr id="22" name="Picture 2" descr="Black Check Mark clip art - vector clip art online, royalty free ..."/>
          <p:cNvPicPr>
            <a:picLocks noChangeAspect="1" noChangeArrowheads="1"/>
          </p:cNvPicPr>
          <p:nvPr/>
        </p:nvPicPr>
        <p:blipFill>
          <a:blip r:embed="rId8" cstate="print">
            <a:grayscl/>
            <a:extLst>
              <a:ext uri="{28A0092B-C50C-407E-A947-70E740481C1C}">
                <a14:useLocalDpi xmlns:a14="http://schemas.microsoft.com/office/drawing/2010/main" val="0"/>
              </a:ext>
            </a:extLst>
          </a:blip>
          <a:srcRect/>
          <a:stretch>
            <a:fillRect/>
          </a:stretch>
        </p:blipFill>
        <p:spPr bwMode="gray">
          <a:xfrm>
            <a:off x="5828517" y="4483144"/>
            <a:ext cx="484340" cy="44882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Black Check Mark clip art - vector clip art online, royalty free ..."/>
          <p:cNvPicPr>
            <a:picLocks noChangeAspect="1" noChangeArrowheads="1"/>
          </p:cNvPicPr>
          <p:nvPr/>
        </p:nvPicPr>
        <p:blipFill>
          <a:blip r:embed="rId8" cstate="print">
            <a:grayscl/>
            <a:extLst>
              <a:ext uri="{28A0092B-C50C-407E-A947-70E740481C1C}">
                <a14:useLocalDpi xmlns:a14="http://schemas.microsoft.com/office/drawing/2010/main" val="0"/>
              </a:ext>
            </a:extLst>
          </a:blip>
          <a:srcRect/>
          <a:stretch>
            <a:fillRect/>
          </a:stretch>
        </p:blipFill>
        <p:spPr bwMode="gray">
          <a:xfrm>
            <a:off x="4914117" y="5216569"/>
            <a:ext cx="484340" cy="44882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Black Check Mark clip art - vector clip art online, royalty free ..."/>
          <p:cNvPicPr>
            <a:picLocks noChangeAspect="1" noChangeArrowheads="1"/>
          </p:cNvPicPr>
          <p:nvPr/>
        </p:nvPicPr>
        <p:blipFill>
          <a:blip r:embed="rId8" cstate="print">
            <a:grayscl/>
            <a:extLst>
              <a:ext uri="{28A0092B-C50C-407E-A947-70E740481C1C}">
                <a14:useLocalDpi xmlns:a14="http://schemas.microsoft.com/office/drawing/2010/main" val="0"/>
              </a:ext>
            </a:extLst>
          </a:blip>
          <a:srcRect/>
          <a:stretch>
            <a:fillRect/>
          </a:stretch>
        </p:blipFill>
        <p:spPr bwMode="gray">
          <a:xfrm>
            <a:off x="3742542" y="5197519"/>
            <a:ext cx="484340" cy="448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7631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Reports</a:t>
            </a:r>
            <a:endParaRPr lang="en-US" dirty="0"/>
          </a:p>
        </p:txBody>
      </p:sp>
      <p:sp>
        <p:nvSpPr>
          <p:cNvPr id="4" name="Slide Number Placeholder 3"/>
          <p:cNvSpPr>
            <a:spLocks noGrp="1"/>
          </p:cNvSpPr>
          <p:nvPr>
            <p:ph type="sldNum" sz="quarter" idx="10"/>
          </p:nvPr>
        </p:nvSpPr>
        <p:spPr/>
        <p:txBody>
          <a:bodyPr/>
          <a:lstStyle/>
          <a:p>
            <a:r>
              <a:rPr lang="en-US" dirty="0" smtClean="0"/>
              <a:t>Page  ●  </a:t>
            </a:r>
            <a:fld id="{7ABB4967-DEA4-4DB6-A661-AF6B5ACA8B7E}" type="slidenum">
              <a:rPr lang="en-US" smtClean="0"/>
              <a:pPr/>
              <a:t>33</a:t>
            </a:fld>
            <a:endParaRPr lang="en-US" dirty="0"/>
          </a:p>
        </p:txBody>
      </p:sp>
      <p:sp>
        <p:nvSpPr>
          <p:cNvPr id="15" name="Text Placeholder 2"/>
          <p:cNvSpPr txBox="1">
            <a:spLocks/>
          </p:cNvSpPr>
          <p:nvPr/>
        </p:nvSpPr>
        <p:spPr>
          <a:xfrm>
            <a:off x="350032" y="1405466"/>
            <a:ext cx="4191000" cy="2781976"/>
          </a:xfrm>
          <a:prstGeom prst="rect">
            <a:avLst/>
          </a:prstGeom>
          <a:solidFill>
            <a:schemeClr val="bg1"/>
          </a:solidFill>
          <a:effectLst>
            <a:outerShdw blurRad="63500" sx="102000" sy="102000" algn="ctr" rotWithShape="0">
              <a:prstClr val="black">
                <a:alpha val="40000"/>
              </a:prstClr>
            </a:outerShdw>
          </a:effectLst>
        </p:spPr>
        <p:txBody>
          <a:bodyPr tIns="91440" bIns="91440"/>
          <a:lstStyle/>
          <a:p>
            <a:pPr marR="0" lvl="0" algn="l" defTabSz="914400" rtl="0" eaLnBrk="0" fontAlgn="base" latinLnBrk="0" hangingPunct="0">
              <a:lnSpc>
                <a:spcPct val="85000"/>
              </a:lnSpc>
              <a:spcBef>
                <a:spcPts val="900"/>
              </a:spcBef>
              <a:spcAft>
                <a:spcPct val="0"/>
              </a:spcAft>
              <a:buClrTx/>
              <a:buSzTx/>
              <a:tabLst/>
              <a:defRPr/>
            </a:pPr>
            <a:r>
              <a:rPr kumimoji="0" lang="en-US" sz="1200" b="1" i="0" u="none" strike="noStrike" kern="0" cap="none" spc="0" normalizeH="0" baseline="0" noProof="0" dirty="0" smtClean="0">
                <a:ln>
                  <a:noFill/>
                </a:ln>
                <a:solidFill>
                  <a:schemeClr val="accent1"/>
                </a:solidFill>
                <a:effectLst/>
                <a:uLnTx/>
                <a:uFillTx/>
                <a:latin typeface="+mn-lt"/>
                <a:ea typeface="+mn-ea"/>
                <a:cs typeface="+mn-cs"/>
              </a:rPr>
              <a:t>Direct Selling Industry 2013 Sales Strategy Study </a:t>
            </a:r>
          </a:p>
          <a:p>
            <a:pPr marL="112713" marR="0" lvl="0" indent="-112713" algn="l" defTabSz="914400" rtl="0" eaLnBrk="0" fontAlgn="base" latinLnBrk="0" hangingPunct="0">
              <a:lnSpc>
                <a:spcPct val="85000"/>
              </a:lnSpc>
              <a:spcBef>
                <a:spcPts val="900"/>
              </a:spcBef>
              <a:spcAft>
                <a:spcPct val="0"/>
              </a:spcAft>
              <a:buClrTx/>
              <a:buSzTx/>
              <a:buFont typeface="Arial" pitchFamily="34" charset="0"/>
              <a:buChar char="•"/>
              <a:tabLst/>
              <a:defRPr/>
            </a:pPr>
            <a:r>
              <a:rPr kumimoji="0" lang="en-US" sz="1050" b="0" i="0" u="none" strike="noStrike" kern="0" cap="none" spc="0" normalizeH="0" baseline="0" noProof="0" dirty="0" smtClean="0">
                <a:ln>
                  <a:noFill/>
                </a:ln>
                <a:solidFill>
                  <a:schemeClr val="tx1"/>
                </a:solidFill>
                <a:effectLst/>
                <a:uLnTx/>
                <a:uFillTx/>
                <a:latin typeface="+mn-lt"/>
                <a:ea typeface="+mn-ea"/>
                <a:cs typeface="+mn-cs"/>
              </a:rPr>
              <a:t>The survey was conducted online in 2013.</a:t>
            </a:r>
          </a:p>
          <a:p>
            <a:pPr marL="112713" marR="0" lvl="0" indent="-112713" algn="l" defTabSz="914400" rtl="0" eaLnBrk="0" fontAlgn="base" latinLnBrk="0" hangingPunct="0">
              <a:lnSpc>
                <a:spcPct val="85000"/>
              </a:lnSpc>
              <a:spcBef>
                <a:spcPts val="900"/>
              </a:spcBef>
              <a:spcAft>
                <a:spcPct val="0"/>
              </a:spcAft>
              <a:buClrTx/>
              <a:buSzTx/>
              <a:buFont typeface="Arial" pitchFamily="34" charset="0"/>
              <a:buChar char="•"/>
              <a:tabLst/>
              <a:defRPr/>
            </a:pPr>
            <a:r>
              <a:rPr kumimoji="0" lang="en-US" sz="1050" b="0" i="0" u="none" strike="noStrike" kern="0" cap="none" spc="0" normalizeH="0" baseline="0" noProof="0" dirty="0" smtClean="0">
                <a:ln>
                  <a:noFill/>
                </a:ln>
                <a:solidFill>
                  <a:schemeClr val="tx1"/>
                </a:solidFill>
                <a:effectLst/>
                <a:uLnTx/>
                <a:uFillTx/>
                <a:latin typeface="+mn-lt"/>
                <a:ea typeface="+mn-ea"/>
                <a:cs typeface="+mn-cs"/>
              </a:rPr>
              <a:t>All DSA member companies were given the opportunity to participate, and 61 companies completed the survey.</a:t>
            </a:r>
          </a:p>
          <a:p>
            <a:pPr marL="112713" marR="0" lvl="0" indent="-112713" algn="l" defTabSz="914400" rtl="0" eaLnBrk="0" fontAlgn="base" latinLnBrk="0" hangingPunct="0">
              <a:lnSpc>
                <a:spcPct val="85000"/>
              </a:lnSpc>
              <a:spcBef>
                <a:spcPts val="900"/>
              </a:spcBef>
              <a:spcAft>
                <a:spcPct val="0"/>
              </a:spcAft>
              <a:buClrTx/>
              <a:buSzTx/>
              <a:buFont typeface="Arial" pitchFamily="34" charset="0"/>
              <a:buChar char="•"/>
              <a:tabLst/>
              <a:defRPr/>
            </a:pPr>
            <a:r>
              <a:rPr kumimoji="0" lang="en-US" sz="1050" b="0" i="0" u="none" strike="noStrike" kern="0" cap="none" spc="0" normalizeH="0" baseline="0" noProof="0" dirty="0" smtClean="0">
                <a:ln>
                  <a:noFill/>
                </a:ln>
                <a:solidFill>
                  <a:schemeClr val="tx1"/>
                </a:solidFill>
                <a:effectLst/>
                <a:uLnTx/>
                <a:uFillTx/>
                <a:latin typeface="+mn-lt"/>
                <a:ea typeface="+mn-ea"/>
                <a:cs typeface="+mn-cs"/>
              </a:rPr>
              <a:t>The questionnaire averaged about 25 minutes in length.</a:t>
            </a:r>
          </a:p>
          <a:p>
            <a:pPr marL="112713" marR="0" lvl="0" indent="-112713" algn="l" defTabSz="914400" rtl="0" eaLnBrk="0" fontAlgn="base" latinLnBrk="0" hangingPunct="0">
              <a:lnSpc>
                <a:spcPct val="85000"/>
              </a:lnSpc>
              <a:spcBef>
                <a:spcPts val="900"/>
              </a:spcBef>
              <a:spcAft>
                <a:spcPct val="0"/>
              </a:spcAft>
              <a:buClrTx/>
              <a:buSzTx/>
              <a:buFont typeface="Arial" pitchFamily="34" charset="0"/>
              <a:buChar char="•"/>
              <a:tabLst/>
              <a:defRPr/>
            </a:pPr>
            <a:r>
              <a:rPr kumimoji="0" lang="en-US" sz="1050" b="0" i="1" u="none" strike="noStrike" kern="0" cap="none" spc="0" normalizeH="0" baseline="0" noProof="0" dirty="0" smtClean="0">
                <a:ln>
                  <a:noFill/>
                </a:ln>
                <a:solidFill>
                  <a:schemeClr val="tx1"/>
                </a:solidFill>
                <a:effectLst/>
                <a:uLnTx/>
                <a:uFillTx/>
                <a:latin typeface="+mn-lt"/>
                <a:ea typeface="+mn-ea"/>
                <a:cs typeface="+mn-cs"/>
              </a:rPr>
              <a:t>Note: Due to the wide range of sizes of DSA member companies and the sales strategies they employ, there are considerable variations in responses to questions.</a:t>
            </a:r>
          </a:p>
          <a:p>
            <a:pPr marL="287338" marR="0" lvl="1" indent="-106363" algn="l" defTabSz="914400" rtl="0" eaLnBrk="0" fontAlgn="base" latinLnBrk="0" hangingPunct="0">
              <a:lnSpc>
                <a:spcPct val="85000"/>
              </a:lnSpc>
              <a:spcBef>
                <a:spcPts val="600"/>
              </a:spcBef>
              <a:spcAft>
                <a:spcPct val="0"/>
              </a:spcAft>
              <a:buClrTx/>
              <a:buSzTx/>
              <a:buFontTx/>
              <a:buChar char="–"/>
              <a:tabLst/>
              <a:defRPr/>
            </a:pPr>
            <a:r>
              <a:rPr kumimoji="0" lang="en-US" sz="1050" b="0" i="0" u="none" strike="noStrike" kern="0" cap="none" spc="0" normalizeH="0" baseline="0" noProof="0" dirty="0" smtClean="0">
                <a:ln>
                  <a:noFill/>
                </a:ln>
                <a:solidFill>
                  <a:schemeClr val="tx1"/>
                </a:solidFill>
                <a:effectLst/>
                <a:uLnTx/>
                <a:uFillTx/>
                <a:latin typeface="+mn-lt"/>
              </a:rPr>
              <a:t>We often report both mean (the average of all responses) and median (the middle value) to describe the data.</a:t>
            </a:r>
          </a:p>
          <a:p>
            <a:pPr marL="287338" marR="0" lvl="1" indent="-106363" algn="l" defTabSz="914400" rtl="0" eaLnBrk="0" fontAlgn="base" latinLnBrk="0" hangingPunct="0">
              <a:lnSpc>
                <a:spcPct val="85000"/>
              </a:lnSpc>
              <a:spcBef>
                <a:spcPts val="600"/>
              </a:spcBef>
              <a:spcAft>
                <a:spcPct val="0"/>
              </a:spcAft>
              <a:buClrTx/>
              <a:buSzTx/>
              <a:buFontTx/>
              <a:buChar char="–"/>
              <a:tabLst/>
              <a:defRPr/>
            </a:pPr>
            <a:r>
              <a:rPr kumimoji="0" lang="en-US" sz="1050" b="0" i="0" u="none" strike="noStrike" kern="0" cap="none" spc="0" normalizeH="0" baseline="0" noProof="0" dirty="0" smtClean="0">
                <a:ln>
                  <a:noFill/>
                </a:ln>
                <a:solidFill>
                  <a:schemeClr val="tx1"/>
                </a:solidFill>
                <a:effectLst/>
                <a:uLnTx/>
                <a:uFillTx/>
                <a:latin typeface="+mn-lt"/>
              </a:rPr>
              <a:t>The 61 member companies that participated in the study are a good cross-section of the DSA member companies, however, the data is representative only of these companies and cannot be generalized to the industry as a whole.</a:t>
            </a:r>
          </a:p>
        </p:txBody>
      </p:sp>
      <p:sp>
        <p:nvSpPr>
          <p:cNvPr id="16" name="Text Placeholder 2"/>
          <p:cNvSpPr txBox="1">
            <a:spLocks/>
          </p:cNvSpPr>
          <p:nvPr/>
        </p:nvSpPr>
        <p:spPr>
          <a:xfrm>
            <a:off x="4667955" y="1405466"/>
            <a:ext cx="4191000" cy="2781976"/>
          </a:xfrm>
          <a:prstGeom prst="rect">
            <a:avLst/>
          </a:prstGeom>
          <a:solidFill>
            <a:schemeClr val="bg1"/>
          </a:solidFill>
          <a:effectLst>
            <a:outerShdw blurRad="63500" sx="102000" sy="102000" algn="ctr" rotWithShape="0">
              <a:prstClr val="black">
                <a:alpha val="40000"/>
              </a:prstClr>
            </a:outerShdw>
          </a:effectLst>
        </p:spPr>
        <p:txBody>
          <a:bodyPr tIns="91440" bIns="91440"/>
          <a:lstStyle/>
          <a:p>
            <a:pPr marR="0" lvl="0" algn="l" defTabSz="914400" rtl="0" eaLnBrk="0" fontAlgn="base" latinLnBrk="0" hangingPunct="0">
              <a:lnSpc>
                <a:spcPct val="85000"/>
              </a:lnSpc>
              <a:spcBef>
                <a:spcPts val="900"/>
              </a:spcBef>
              <a:spcAft>
                <a:spcPct val="0"/>
              </a:spcAft>
              <a:buClrTx/>
              <a:buSzTx/>
              <a:defRPr/>
            </a:pPr>
            <a:r>
              <a:rPr kumimoji="0" lang="en-US" sz="1200" b="1" i="0" u="none" strike="noStrike" kern="0" cap="none" spc="0" normalizeH="0" baseline="0" noProof="0" dirty="0" smtClean="0">
                <a:ln>
                  <a:noFill/>
                </a:ln>
                <a:solidFill>
                  <a:schemeClr val="accent1"/>
                </a:solidFill>
                <a:effectLst/>
                <a:uLnTx/>
                <a:uFillTx/>
                <a:latin typeface="+mn-lt"/>
                <a:ea typeface="+mn-ea"/>
                <a:cs typeface="+mn-cs"/>
              </a:rPr>
              <a:t>Consumers’ Perceptions of the Direct Selling Industry </a:t>
            </a:r>
            <a:br>
              <a:rPr kumimoji="0" lang="en-US" sz="1200" b="1" i="0" u="none" strike="noStrike" kern="0" cap="none" spc="0" normalizeH="0" baseline="0" noProof="0" dirty="0" smtClean="0">
                <a:ln>
                  <a:noFill/>
                </a:ln>
                <a:solidFill>
                  <a:schemeClr val="accent1"/>
                </a:solidFill>
                <a:effectLst/>
                <a:uLnTx/>
                <a:uFillTx/>
                <a:latin typeface="+mn-lt"/>
                <a:ea typeface="+mn-ea"/>
                <a:cs typeface="+mn-cs"/>
              </a:rPr>
            </a:br>
            <a:r>
              <a:rPr kumimoji="0" lang="en-US" sz="1200" b="1" i="0" u="none" strike="noStrike" kern="0" cap="none" spc="0" normalizeH="0" baseline="0" noProof="0" dirty="0" smtClean="0">
                <a:ln>
                  <a:noFill/>
                </a:ln>
                <a:solidFill>
                  <a:schemeClr val="accent1"/>
                </a:solidFill>
                <a:effectLst/>
                <a:uLnTx/>
                <a:uFillTx/>
                <a:latin typeface="+mn-lt"/>
                <a:ea typeface="+mn-ea"/>
                <a:cs typeface="+mn-cs"/>
              </a:rPr>
              <a:t>2012 National Survey Results</a:t>
            </a:r>
          </a:p>
          <a:p>
            <a:pPr marL="112713" marR="0" lvl="0" indent="-112713" algn="l" defTabSz="914400" rtl="0" eaLnBrk="0" fontAlgn="base" latinLnBrk="0" hangingPunct="0">
              <a:lnSpc>
                <a:spcPct val="85000"/>
              </a:lnSpc>
              <a:spcBef>
                <a:spcPts val="900"/>
              </a:spcBef>
              <a:spcAft>
                <a:spcPct val="0"/>
              </a:spcAft>
              <a:buClrTx/>
              <a:buSzTx/>
              <a:buFontTx/>
              <a:buChar char="•"/>
              <a:tabLst/>
              <a:defRPr/>
            </a:pPr>
            <a:r>
              <a:rPr kumimoji="0" lang="en-US" sz="1050" b="0" i="0" u="none" strike="noStrike" kern="0" cap="none" spc="0" normalizeH="0" baseline="0" noProof="0" dirty="0" smtClean="0">
                <a:ln>
                  <a:noFill/>
                </a:ln>
                <a:solidFill>
                  <a:schemeClr val="tx1"/>
                </a:solidFill>
                <a:effectLst/>
                <a:uLnTx/>
                <a:uFillTx/>
                <a:latin typeface="+mn-lt"/>
                <a:ea typeface="+mn-ea"/>
                <a:cs typeface="+mn-cs"/>
              </a:rPr>
              <a:t>The survey was conducted online in 2012 and 2008 and was national in scope.</a:t>
            </a:r>
          </a:p>
          <a:p>
            <a:pPr marL="112713" marR="0" lvl="0" indent="-112713" algn="l" defTabSz="914400" rtl="0" eaLnBrk="0" fontAlgn="base" latinLnBrk="0" hangingPunct="0">
              <a:lnSpc>
                <a:spcPct val="85000"/>
              </a:lnSpc>
              <a:spcBef>
                <a:spcPts val="900"/>
              </a:spcBef>
              <a:spcAft>
                <a:spcPct val="0"/>
              </a:spcAft>
              <a:buClrTx/>
              <a:buSzTx/>
              <a:buFontTx/>
              <a:buChar char="•"/>
              <a:tabLst/>
              <a:defRPr/>
            </a:pPr>
            <a:r>
              <a:rPr lang="en-US" sz="1050" kern="0" dirty="0" smtClean="0">
                <a:latin typeface="+mn-lt"/>
              </a:rPr>
              <a:t>It is </a:t>
            </a:r>
            <a:r>
              <a:rPr kumimoji="0" lang="en-US" sz="1050" b="0" i="0" u="none" strike="noStrike" kern="0" cap="none" spc="0" normalizeH="0" baseline="0" noProof="0" dirty="0" smtClean="0">
                <a:ln>
                  <a:noFill/>
                </a:ln>
                <a:solidFill>
                  <a:schemeClr val="tx1"/>
                </a:solidFill>
                <a:effectLst/>
                <a:uLnTx/>
                <a:uFillTx/>
                <a:latin typeface="+mn-lt"/>
                <a:ea typeface="+mn-ea"/>
                <a:cs typeface="+mn-cs"/>
              </a:rPr>
              <a:t>designed to over-represent females because a large proportion of buyers in the direct selling industry are female.</a:t>
            </a:r>
          </a:p>
          <a:p>
            <a:pPr marL="112713" marR="0" lvl="0" indent="-112713" algn="l" defTabSz="914400" rtl="0" eaLnBrk="0" fontAlgn="base" latinLnBrk="0" hangingPunct="0">
              <a:lnSpc>
                <a:spcPct val="85000"/>
              </a:lnSpc>
              <a:spcBef>
                <a:spcPts val="900"/>
              </a:spcBef>
              <a:spcAft>
                <a:spcPct val="0"/>
              </a:spcAft>
              <a:buClrTx/>
              <a:buSzTx/>
              <a:buFontTx/>
              <a:buChar char="•"/>
              <a:tabLst/>
              <a:defRPr/>
            </a:pPr>
            <a:r>
              <a:rPr lang="en-US" sz="1050" kern="0" dirty="0" smtClean="0">
                <a:latin typeface="+mn-lt"/>
              </a:rPr>
              <a:t>The survey is representative </a:t>
            </a:r>
            <a:r>
              <a:rPr kumimoji="0" lang="en-US" sz="1050" b="0" i="0" u="none" strike="noStrike" kern="0" cap="none" spc="0" normalizeH="0" baseline="0" noProof="0" dirty="0" smtClean="0">
                <a:ln>
                  <a:noFill/>
                </a:ln>
                <a:solidFill>
                  <a:schemeClr val="tx1"/>
                </a:solidFill>
                <a:effectLst/>
                <a:uLnTx/>
                <a:uFillTx/>
                <a:latin typeface="+mn-lt"/>
                <a:ea typeface="+mn-ea"/>
                <a:cs typeface="+mn-cs"/>
              </a:rPr>
              <a:t>of the national online population, which is similar but not identical to the full national population.</a:t>
            </a:r>
          </a:p>
          <a:p>
            <a:pPr marL="112713" marR="0" lvl="0" indent="-112713" algn="l" defTabSz="914400" rtl="0" eaLnBrk="0" fontAlgn="base" latinLnBrk="0" hangingPunct="0">
              <a:lnSpc>
                <a:spcPct val="85000"/>
              </a:lnSpc>
              <a:spcBef>
                <a:spcPts val="900"/>
              </a:spcBef>
              <a:spcAft>
                <a:spcPct val="0"/>
              </a:spcAft>
              <a:buClrTx/>
              <a:buSzTx/>
              <a:buFontTx/>
              <a:buChar char="•"/>
              <a:tabLst/>
              <a:defRPr/>
            </a:pPr>
            <a:r>
              <a:rPr kumimoji="0" lang="en-US" sz="1050" b="0" i="0" u="none" strike="noStrike" kern="0" cap="none" spc="0" normalizeH="0" baseline="0" noProof="0" dirty="0" smtClean="0">
                <a:ln>
                  <a:noFill/>
                </a:ln>
                <a:solidFill>
                  <a:schemeClr val="tx1"/>
                </a:solidFill>
                <a:effectLst/>
                <a:uLnTx/>
                <a:uFillTx/>
                <a:latin typeface="+mn-lt"/>
                <a:ea typeface="+mn-ea"/>
                <a:cs typeface="+mn-cs"/>
              </a:rPr>
              <a:t>The age and race/ethnicity distribution of the population in this study mirrors the U.S. population of adults.</a:t>
            </a:r>
          </a:p>
          <a:p>
            <a:pPr marL="112713" marR="0" lvl="0" indent="-112713" algn="l" defTabSz="914400" rtl="0" eaLnBrk="0" fontAlgn="base" latinLnBrk="0" hangingPunct="0">
              <a:lnSpc>
                <a:spcPct val="85000"/>
              </a:lnSpc>
              <a:spcBef>
                <a:spcPts val="900"/>
              </a:spcBef>
              <a:spcAft>
                <a:spcPct val="0"/>
              </a:spcAft>
              <a:buClrTx/>
              <a:buSzTx/>
              <a:buFontTx/>
              <a:buChar char="•"/>
              <a:tabLst/>
              <a:defRPr/>
            </a:pPr>
            <a:r>
              <a:rPr kumimoji="0" lang="en-US" sz="1050" b="0" i="0" u="none" strike="noStrike" kern="0" cap="none" spc="0" normalizeH="0" baseline="0" noProof="0" dirty="0" smtClean="0">
                <a:ln>
                  <a:noFill/>
                </a:ln>
                <a:solidFill>
                  <a:schemeClr val="tx1"/>
                </a:solidFill>
                <a:effectLst/>
                <a:uLnTx/>
                <a:uFillTx/>
                <a:latin typeface="+mn-lt"/>
                <a:ea typeface="+mn-ea"/>
                <a:cs typeface="+mn-cs"/>
              </a:rPr>
              <a:t>The questionnaire averaged about 15 minutes in length. </a:t>
            </a:r>
          </a:p>
        </p:txBody>
      </p:sp>
      <p:sp>
        <p:nvSpPr>
          <p:cNvPr id="17" name="Text Placeholder 2"/>
          <p:cNvSpPr txBox="1">
            <a:spLocks/>
          </p:cNvSpPr>
          <p:nvPr/>
        </p:nvSpPr>
        <p:spPr>
          <a:xfrm>
            <a:off x="350032" y="4317999"/>
            <a:ext cx="4191000" cy="2139245"/>
          </a:xfrm>
          <a:prstGeom prst="rect">
            <a:avLst/>
          </a:prstGeom>
          <a:solidFill>
            <a:schemeClr val="bg1"/>
          </a:solidFill>
          <a:effectLst>
            <a:outerShdw blurRad="63500" sx="102000" sy="102000" algn="ctr" rotWithShape="0">
              <a:prstClr val="black">
                <a:alpha val="40000"/>
              </a:prstClr>
            </a:outerShdw>
          </a:effectLst>
        </p:spPr>
        <p:txBody>
          <a:bodyPr tIns="91440" bIns="91440"/>
          <a:lstStyle/>
          <a:p>
            <a:pPr marR="0" lvl="0" algn="l" defTabSz="914400" rtl="0" eaLnBrk="0" fontAlgn="base" latinLnBrk="0" hangingPunct="0">
              <a:lnSpc>
                <a:spcPct val="85000"/>
              </a:lnSpc>
              <a:spcBef>
                <a:spcPts val="900"/>
              </a:spcBef>
              <a:spcAft>
                <a:spcPct val="0"/>
              </a:spcAft>
              <a:buClrTx/>
              <a:buSzTx/>
              <a:defRPr/>
            </a:pPr>
            <a:r>
              <a:rPr kumimoji="0" lang="en-US" sz="1200" b="1" i="0" u="none" strike="noStrike" kern="0" cap="none" spc="0" normalizeH="0" baseline="0" noProof="0" dirty="0" smtClean="0">
                <a:ln>
                  <a:noFill/>
                </a:ln>
                <a:solidFill>
                  <a:schemeClr val="accent1"/>
                </a:solidFill>
                <a:effectLst/>
                <a:uLnTx/>
                <a:uFillTx/>
                <a:latin typeface="+mn-lt"/>
                <a:ea typeface="+mn-ea"/>
                <a:cs typeface="+mn-cs"/>
              </a:rPr>
              <a:t>Direct Selling 2014 National Salesforce Study </a:t>
            </a:r>
          </a:p>
          <a:p>
            <a:pPr marL="112713" marR="0" lvl="0" indent="-112713" algn="l" defTabSz="914400" rtl="0" eaLnBrk="0" fontAlgn="base" latinLnBrk="0" hangingPunct="0">
              <a:lnSpc>
                <a:spcPct val="85000"/>
              </a:lnSpc>
              <a:spcBef>
                <a:spcPts val="900"/>
              </a:spcBef>
              <a:spcAft>
                <a:spcPct val="0"/>
              </a:spcAft>
              <a:buClrTx/>
              <a:buSzTx/>
              <a:buFontTx/>
              <a:buChar char="•"/>
              <a:defRPr/>
            </a:pPr>
            <a:r>
              <a:rPr kumimoji="0" lang="en-US" sz="1050" b="0" i="0" u="none" strike="noStrike" kern="0" cap="none" spc="0" normalizeH="0" baseline="0" noProof="0" dirty="0" smtClean="0">
                <a:ln>
                  <a:noFill/>
                </a:ln>
                <a:solidFill>
                  <a:schemeClr val="tx1"/>
                </a:solidFill>
                <a:effectLst/>
                <a:uLnTx/>
                <a:uFillTx/>
                <a:latin typeface="+mn-lt"/>
                <a:ea typeface="+mn-ea"/>
                <a:cs typeface="+mn-cs"/>
              </a:rPr>
              <a:t>This is a sizable study with over 20,000 direct seller respondents from 61 DSA member companies.  Survey data was collected between March 13 - October 11, 2013. The scale and breadth of respondents from different companies provide a robust sample.</a:t>
            </a:r>
          </a:p>
          <a:p>
            <a:pPr marL="112713" marR="0" lvl="0" indent="-112713" algn="l" defTabSz="914400" rtl="0" eaLnBrk="0" fontAlgn="base" latinLnBrk="0" hangingPunct="0">
              <a:lnSpc>
                <a:spcPct val="85000"/>
              </a:lnSpc>
              <a:spcBef>
                <a:spcPts val="900"/>
              </a:spcBef>
              <a:spcAft>
                <a:spcPct val="0"/>
              </a:spcAft>
              <a:buClrTx/>
              <a:buSzTx/>
              <a:buFontTx/>
              <a:buChar char="•"/>
              <a:tabLst/>
              <a:defRPr/>
            </a:pPr>
            <a:r>
              <a:rPr kumimoji="0" lang="en-US" sz="1050" b="0" i="0" u="none" strike="noStrike" kern="0" cap="none" spc="0" normalizeH="0" baseline="0" noProof="0" dirty="0" smtClean="0">
                <a:ln>
                  <a:noFill/>
                </a:ln>
                <a:solidFill>
                  <a:schemeClr val="tx1"/>
                </a:solidFill>
                <a:effectLst/>
                <a:uLnTx/>
                <a:uFillTx/>
                <a:latin typeface="+mn-lt"/>
                <a:ea typeface="+mn-ea"/>
                <a:cs typeface="+mn-cs"/>
              </a:rPr>
              <a:t>The data was weighted based on company size and method of survey distribution.  </a:t>
            </a:r>
          </a:p>
          <a:p>
            <a:pPr marL="112713" marR="0" lvl="0" indent="-112713" algn="l" defTabSz="914400" rtl="0" eaLnBrk="0" fontAlgn="base" latinLnBrk="0" hangingPunct="0">
              <a:lnSpc>
                <a:spcPct val="85000"/>
              </a:lnSpc>
              <a:spcBef>
                <a:spcPts val="900"/>
              </a:spcBef>
              <a:spcAft>
                <a:spcPct val="0"/>
              </a:spcAft>
              <a:buClrTx/>
              <a:buSzTx/>
              <a:buFontTx/>
              <a:buChar char="•"/>
              <a:tabLst/>
              <a:defRPr/>
            </a:pPr>
            <a:r>
              <a:rPr kumimoji="0" lang="en-US" sz="1050" b="0" i="0" u="none" strike="noStrike" kern="0" cap="none" spc="0" normalizeH="0" baseline="0" noProof="0" dirty="0" smtClean="0">
                <a:ln>
                  <a:noFill/>
                </a:ln>
                <a:solidFill>
                  <a:schemeClr val="tx1"/>
                </a:solidFill>
                <a:effectLst/>
                <a:uLnTx/>
                <a:uFillTx/>
                <a:latin typeface="+mn-lt"/>
                <a:ea typeface="+mn-ea"/>
                <a:cs typeface="+mn-cs"/>
              </a:rPr>
              <a:t>As with any satisfaction survey, it is those most satisfied who generally take the time to respond. And, those least satisfied are eager to give feedback.</a:t>
            </a:r>
            <a:endParaRPr kumimoji="0" lang="en-US" sz="1050" b="0" i="0" u="none" strike="noStrike" kern="0" cap="none" spc="0" normalizeH="0" baseline="0" noProof="0" dirty="0">
              <a:ln>
                <a:noFill/>
              </a:ln>
              <a:solidFill>
                <a:schemeClr val="tx1"/>
              </a:solidFill>
              <a:effectLst/>
              <a:uLnTx/>
              <a:uFillTx/>
              <a:latin typeface="+mn-lt"/>
            </a:endParaRPr>
          </a:p>
        </p:txBody>
      </p:sp>
      <p:sp>
        <p:nvSpPr>
          <p:cNvPr id="8" name="Text Placeholder 2"/>
          <p:cNvSpPr txBox="1">
            <a:spLocks/>
          </p:cNvSpPr>
          <p:nvPr/>
        </p:nvSpPr>
        <p:spPr>
          <a:xfrm>
            <a:off x="4667955" y="4317999"/>
            <a:ext cx="4191000" cy="2139245"/>
          </a:xfrm>
          <a:prstGeom prst="rect">
            <a:avLst/>
          </a:prstGeom>
          <a:solidFill>
            <a:schemeClr val="bg1"/>
          </a:solidFill>
          <a:effectLst>
            <a:outerShdw blurRad="63500" sx="102000" sy="102000" algn="ctr" rotWithShape="0">
              <a:prstClr val="black">
                <a:alpha val="40000"/>
              </a:prstClr>
            </a:outerShdw>
          </a:effectLst>
        </p:spPr>
        <p:txBody>
          <a:bodyPr tIns="91440" bIns="91440"/>
          <a:lstStyle/>
          <a:p>
            <a:pPr indent="0">
              <a:lnSpc>
                <a:spcPct val="85000"/>
              </a:lnSpc>
              <a:spcBef>
                <a:spcPts val="600"/>
              </a:spcBef>
              <a:buNone/>
            </a:pPr>
            <a:r>
              <a:rPr lang="en-US" sz="1200" b="1" dirty="0">
                <a:solidFill>
                  <a:schemeClr val="accent1"/>
                </a:solidFill>
              </a:rPr>
              <a:t>2015 Growth and Outlook Report: </a:t>
            </a:r>
            <a:r>
              <a:rPr lang="en-US" sz="1200" b="1" dirty="0" smtClean="0">
                <a:solidFill>
                  <a:schemeClr val="accent1"/>
                </a:solidFill>
              </a:rPr>
              <a:t/>
            </a:r>
            <a:br>
              <a:rPr lang="en-US" sz="1200" b="1" dirty="0" smtClean="0">
                <a:solidFill>
                  <a:schemeClr val="accent1"/>
                </a:solidFill>
              </a:rPr>
            </a:br>
            <a:r>
              <a:rPr lang="en-US" sz="1200" b="1" i="1" dirty="0" smtClean="0">
                <a:solidFill>
                  <a:schemeClr val="accent1"/>
                </a:solidFill>
              </a:rPr>
              <a:t>U.S</a:t>
            </a:r>
            <a:r>
              <a:rPr lang="en-US" sz="1200" b="1" i="1" dirty="0">
                <a:solidFill>
                  <a:schemeClr val="accent1"/>
                </a:solidFill>
              </a:rPr>
              <a:t>. Direct Selling in 2014</a:t>
            </a:r>
          </a:p>
          <a:p>
            <a:pPr marL="112713" marR="0" lvl="0" indent="-112713" algn="l" defTabSz="914400" rtl="0" eaLnBrk="0" fontAlgn="base" latinLnBrk="0" hangingPunct="0">
              <a:lnSpc>
                <a:spcPct val="85000"/>
              </a:lnSpc>
              <a:spcBef>
                <a:spcPts val="900"/>
              </a:spcBef>
              <a:spcAft>
                <a:spcPct val="0"/>
              </a:spcAft>
              <a:buClrTx/>
              <a:buSzTx/>
              <a:buFontTx/>
              <a:buChar char="•"/>
              <a:defRPr/>
            </a:pPr>
            <a:r>
              <a:rPr lang="en-US" sz="1050" dirty="0" smtClean="0"/>
              <a:t>The </a:t>
            </a:r>
            <a:r>
              <a:rPr lang="en-US" sz="1050" dirty="0"/>
              <a:t>annual Growth &amp; Outlook Survey is the primary resource for creating a comprehensive review of the status of 2014 direct selling in the U.S. The questionnaire for this year’s survey was distributed via email by the </a:t>
            </a:r>
            <a:r>
              <a:rPr lang="en-US" sz="1050" dirty="0" err="1"/>
              <a:t>USDSA</a:t>
            </a:r>
            <a:r>
              <a:rPr lang="en-US" sz="1050" dirty="0"/>
              <a:t> to direct selling companies on January 14, 2015, with a due date of March 13, 2015. Every effort is made to encompass the entire direct sales industry including non-members and the many small and start-up </a:t>
            </a:r>
            <a:r>
              <a:rPr lang="en-US" sz="1050" dirty="0" smtClean="0"/>
              <a:t>companies.</a:t>
            </a:r>
          </a:p>
          <a:p>
            <a:pPr marL="112713" marR="0" lvl="0" indent="-112713" algn="l" defTabSz="914400" rtl="0" eaLnBrk="0" fontAlgn="base" latinLnBrk="0" hangingPunct="0">
              <a:lnSpc>
                <a:spcPct val="85000"/>
              </a:lnSpc>
              <a:spcBef>
                <a:spcPts val="900"/>
              </a:spcBef>
              <a:spcAft>
                <a:spcPct val="0"/>
              </a:spcAft>
              <a:buClrTx/>
              <a:buSzTx/>
              <a:buFontTx/>
              <a:buChar char="•"/>
              <a:defRPr/>
            </a:pPr>
            <a:r>
              <a:rPr lang="en-US" sz="1050" dirty="0" smtClean="0"/>
              <a:t>Out </a:t>
            </a:r>
            <a:r>
              <a:rPr lang="en-US" sz="1050" dirty="0"/>
              <a:t>of 180 </a:t>
            </a:r>
            <a:r>
              <a:rPr lang="en-US" sz="1050" dirty="0" smtClean="0"/>
              <a:t>DSA member </a:t>
            </a:r>
            <a:r>
              <a:rPr lang="en-US" sz="1050" dirty="0"/>
              <a:t>companies and 61 </a:t>
            </a:r>
            <a:r>
              <a:rPr lang="en-US" sz="1050" dirty="0" smtClean="0"/>
              <a:t>companies </a:t>
            </a:r>
            <a:r>
              <a:rPr lang="en-US" sz="1050" dirty="0"/>
              <a:t>in the pending process, 108 firms participated in the survey this year, including 40 (80%) of the 50 largest </a:t>
            </a:r>
            <a:r>
              <a:rPr lang="en-US" sz="1050" dirty="0" smtClean="0"/>
              <a:t>members.</a:t>
            </a:r>
            <a:endParaRPr lang="en-US" sz="1050" dirty="0"/>
          </a:p>
        </p:txBody>
      </p:sp>
    </p:spTree>
    <p:extLst>
      <p:ext uri="{BB962C8B-B14F-4D97-AF65-F5344CB8AC3E}">
        <p14:creationId xmlns:p14="http://schemas.microsoft.com/office/powerpoint/2010/main" val="26134488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4" name="Slide Number Placeholder 3"/>
          <p:cNvSpPr>
            <a:spLocks noGrp="1"/>
          </p:cNvSpPr>
          <p:nvPr>
            <p:ph type="sldNum" sz="quarter" idx="10"/>
          </p:nvPr>
        </p:nvSpPr>
        <p:spPr/>
        <p:txBody>
          <a:bodyPr/>
          <a:lstStyle/>
          <a:p>
            <a:r>
              <a:rPr lang="en-US" dirty="0" smtClean="0"/>
              <a:t>Page  ●  </a:t>
            </a:r>
            <a:fld id="{7ABB4967-DEA4-4DB6-A661-AF6B5ACA8B7E}" type="slidenum">
              <a:rPr lang="en-US" smtClean="0"/>
              <a:pPr/>
              <a:t>34</a:t>
            </a:fld>
            <a:endParaRPr lang="en-US" dirty="0"/>
          </a:p>
        </p:txBody>
      </p:sp>
      <p:sp>
        <p:nvSpPr>
          <p:cNvPr id="3" name="TextBox 2"/>
          <p:cNvSpPr txBox="1"/>
          <p:nvPr/>
        </p:nvSpPr>
        <p:spPr>
          <a:xfrm>
            <a:off x="270452" y="1316921"/>
            <a:ext cx="8638368" cy="5211683"/>
          </a:xfrm>
          <a:prstGeom prst="rect">
            <a:avLst/>
          </a:prstGeom>
          <a:noFill/>
        </p:spPr>
        <p:txBody>
          <a:bodyPr wrap="square" rtlCol="0">
            <a:spAutoFit/>
          </a:bodyPr>
          <a:lstStyle/>
          <a:p>
            <a:pPr marL="91440" lvl="1">
              <a:spcBef>
                <a:spcPts val="1200"/>
              </a:spcBef>
              <a:spcAft>
                <a:spcPts val="400"/>
              </a:spcAft>
            </a:pPr>
            <a:r>
              <a:rPr lang="en-US" sz="1400" b="1" dirty="0" smtClean="0"/>
              <a:t>Direct </a:t>
            </a:r>
            <a:r>
              <a:rPr lang="en-US" sz="1400" b="1" dirty="0"/>
              <a:t>Retail </a:t>
            </a:r>
            <a:r>
              <a:rPr lang="en-US" sz="1400" b="1" dirty="0" smtClean="0"/>
              <a:t>Sales </a:t>
            </a:r>
            <a:r>
              <a:rPr lang="en-US" sz="1400" dirty="0"/>
              <a:t>– the dollar amount paid by the ultimate consumers of the products and </a:t>
            </a:r>
            <a:r>
              <a:rPr lang="en-US" sz="1400" dirty="0" smtClean="0"/>
              <a:t>services. </a:t>
            </a:r>
            <a:r>
              <a:rPr lang="en-US" sz="1400" b="1" dirty="0" smtClean="0"/>
              <a:t>Estimated </a:t>
            </a:r>
            <a:r>
              <a:rPr lang="en-US" sz="1400" b="1" dirty="0"/>
              <a:t>Retail Sales</a:t>
            </a:r>
            <a:r>
              <a:rPr lang="en-US" sz="1400" dirty="0"/>
              <a:t> </a:t>
            </a:r>
            <a:r>
              <a:rPr lang="en-US" sz="1400" dirty="0" smtClean="0"/>
              <a:t>are </a:t>
            </a:r>
            <a:r>
              <a:rPr lang="en-US" sz="1400" dirty="0"/>
              <a:t>direct selling company revenues plus an estimated retail margin. </a:t>
            </a:r>
            <a:endParaRPr lang="en-US" sz="1400" dirty="0" smtClean="0"/>
          </a:p>
          <a:p>
            <a:pPr marL="91440" lvl="1">
              <a:spcBef>
                <a:spcPts val="1200"/>
              </a:spcBef>
              <a:spcAft>
                <a:spcPts val="400"/>
              </a:spcAft>
            </a:pPr>
            <a:r>
              <a:rPr lang="en-US" sz="1400" b="1" dirty="0" smtClean="0"/>
              <a:t>Direct </a:t>
            </a:r>
            <a:r>
              <a:rPr lang="en-US" sz="1400" b="1" dirty="0"/>
              <a:t>Seller</a:t>
            </a:r>
            <a:r>
              <a:rPr lang="en-US" sz="1400" dirty="0"/>
              <a:t> – an individual eligible to order products/services during the year; people involved in direct selling may be called direct sellers, distributors, representatives, consultants or various other titles, and may participate in various ways, including selling the products themselves or through their sales organizations, providing training and leadership to their sales organizations, referring customers to the company and purchasing products and services for personal use. Compensation is ultimately based on sales and may be earned based on personal sales and/or the sales of others in their sales organizations. These individuals are independent contractors</a:t>
            </a:r>
            <a:r>
              <a:rPr lang="en-US" sz="1400" dirty="0" smtClean="0"/>
              <a:t>.</a:t>
            </a:r>
            <a:endParaRPr lang="en-US" sz="1400" dirty="0"/>
          </a:p>
          <a:p>
            <a:pPr marL="91440" lvl="1">
              <a:spcBef>
                <a:spcPts val="1200"/>
              </a:spcBef>
              <a:spcAft>
                <a:spcPts val="400"/>
              </a:spcAft>
            </a:pPr>
            <a:r>
              <a:rPr lang="en-US" sz="1400" b="1" dirty="0"/>
              <a:t>Direct Selling</a:t>
            </a:r>
            <a:r>
              <a:rPr lang="en-US" sz="1400" dirty="0"/>
              <a:t> - a business model that offers entrepreneurial opportunities to individuals as independent contractors to market and/or sell products and services, typically outside of a fixed retail establishment, through one-to-one selling, in-home product demonstrations or online. </a:t>
            </a:r>
          </a:p>
          <a:p>
            <a:pPr marL="91440" lvl="1">
              <a:spcBef>
                <a:spcPts val="1200"/>
              </a:spcBef>
              <a:spcAft>
                <a:spcPts val="400"/>
              </a:spcAft>
            </a:pPr>
            <a:r>
              <a:rPr lang="en-US" sz="1400" b="1" dirty="0"/>
              <a:t>Employee</a:t>
            </a:r>
            <a:r>
              <a:rPr lang="en-US" sz="1400" dirty="0"/>
              <a:t> – a person who is corporately hired to provide services to a direct selling company on a regular basis in exchange for compensation. (Does not include independent direct sellers as defined above).</a:t>
            </a:r>
            <a:endParaRPr lang="en-US" sz="1400" dirty="0" smtClean="0"/>
          </a:p>
          <a:p>
            <a:pPr marL="91440" lvl="1">
              <a:spcBef>
                <a:spcPts val="1200"/>
              </a:spcBef>
              <a:spcAft>
                <a:spcPts val="400"/>
              </a:spcAft>
            </a:pPr>
            <a:r>
              <a:rPr lang="en-US" sz="1400" b="1" dirty="0" smtClean="0"/>
              <a:t>Party </a:t>
            </a:r>
            <a:r>
              <a:rPr lang="en-US" sz="1400" b="1" dirty="0"/>
              <a:t>Plan Sales Strategy</a:t>
            </a:r>
            <a:r>
              <a:rPr lang="en-US" sz="1400" dirty="0"/>
              <a:t> – the sale of a product or service in a group or class setting and away from a fixed location, often in the home of a host or </a:t>
            </a:r>
            <a:r>
              <a:rPr lang="en-US" sz="1400" dirty="0" smtClean="0"/>
              <a:t>hostess.</a:t>
            </a:r>
          </a:p>
          <a:p>
            <a:pPr marL="91440" lvl="1">
              <a:spcBef>
                <a:spcPts val="1200"/>
              </a:spcBef>
              <a:spcAft>
                <a:spcPts val="400"/>
              </a:spcAft>
            </a:pPr>
            <a:r>
              <a:rPr lang="en-US" sz="1400" b="1" dirty="0" smtClean="0"/>
              <a:t>Person</a:t>
            </a:r>
            <a:r>
              <a:rPr lang="en-US" sz="1400" b="1" dirty="0"/>
              <a:t>-to-Person Sales Strategy</a:t>
            </a:r>
            <a:r>
              <a:rPr lang="en-US" sz="1400" dirty="0"/>
              <a:t> – a one-to-one sales interaction generally involving a salesperson and one customer, away from a fixed retail location, often in the home of the customer or in a mutually agreeable location</a:t>
            </a:r>
            <a:r>
              <a:rPr lang="en-US" sz="1400" dirty="0" smtClean="0"/>
              <a:t>.</a:t>
            </a:r>
            <a:endParaRPr lang="en-US" sz="1400" dirty="0"/>
          </a:p>
        </p:txBody>
      </p:sp>
    </p:spTree>
    <p:extLst>
      <p:ext uri="{BB962C8B-B14F-4D97-AF65-F5344CB8AC3E}">
        <p14:creationId xmlns:p14="http://schemas.microsoft.com/office/powerpoint/2010/main" val="36124723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DSA Code of Ethics </a:t>
            </a:r>
            <a:endParaRPr lang="en-US" dirty="0"/>
          </a:p>
        </p:txBody>
      </p:sp>
      <p:sp>
        <p:nvSpPr>
          <p:cNvPr id="4" name="Slide Number Placeholder 3"/>
          <p:cNvSpPr>
            <a:spLocks noGrp="1"/>
          </p:cNvSpPr>
          <p:nvPr>
            <p:ph type="sldNum" sz="quarter" idx="10"/>
          </p:nvPr>
        </p:nvSpPr>
        <p:spPr/>
        <p:txBody>
          <a:bodyPr/>
          <a:lstStyle/>
          <a:p>
            <a:r>
              <a:rPr lang="en-US" dirty="0" smtClean="0"/>
              <a:t>Page  ●  </a:t>
            </a:r>
            <a:fld id="{7ABB4967-DEA4-4DB6-A661-AF6B5ACA8B7E}" type="slidenum">
              <a:rPr lang="en-US" smtClean="0"/>
              <a:pPr/>
              <a:t>35</a:t>
            </a:fld>
            <a:endParaRPr lang="en-US" dirty="0"/>
          </a:p>
        </p:txBody>
      </p:sp>
      <p:sp>
        <p:nvSpPr>
          <p:cNvPr id="3" name="TextBox 2"/>
          <p:cNvSpPr txBox="1"/>
          <p:nvPr/>
        </p:nvSpPr>
        <p:spPr>
          <a:xfrm>
            <a:off x="881913" y="1729242"/>
            <a:ext cx="7938813" cy="4278094"/>
          </a:xfrm>
          <a:prstGeom prst="rect">
            <a:avLst/>
          </a:prstGeom>
          <a:noFill/>
        </p:spPr>
        <p:txBody>
          <a:bodyPr wrap="square" rtlCol="0">
            <a:spAutoFit/>
          </a:bodyPr>
          <a:lstStyle/>
          <a:p>
            <a:pPr>
              <a:spcBef>
                <a:spcPts val="1200"/>
              </a:spcBef>
            </a:pPr>
            <a:r>
              <a:rPr lang="en-US" dirty="0"/>
              <a:t>The cornerstone of the Direct Selling Association's (DSA) commitment to ethical business practices and consumer service is its </a:t>
            </a:r>
            <a:r>
              <a:rPr lang="en-US" b="1" dirty="0"/>
              <a:t>Code of Ethics</a:t>
            </a:r>
            <a:r>
              <a:rPr lang="en-US" dirty="0"/>
              <a:t>. Every member company pledges to abide by the code's standards and procedures as a condition of admission and continuing membership in DSA.</a:t>
            </a:r>
          </a:p>
          <a:p>
            <a:pPr>
              <a:spcBef>
                <a:spcPts val="1200"/>
              </a:spcBef>
            </a:pPr>
            <a:r>
              <a:rPr lang="en-US" dirty="0"/>
              <a:t>The DSA Code of Ethics speaks to both the consumer and the seller. It ensures that member companies will make no statements or promises that might mislead either consumers or prospective </a:t>
            </a:r>
            <a:r>
              <a:rPr lang="en-US" dirty="0" smtClean="0"/>
              <a:t>salespeople</a:t>
            </a:r>
            <a:r>
              <a:rPr lang="en-US" dirty="0"/>
              <a:t>. Pyramid schemes are illegal and companies operating pyramids are not permitted to be members of the DSA.</a:t>
            </a:r>
          </a:p>
          <a:p>
            <a:pPr>
              <a:spcBef>
                <a:spcPts val="1200"/>
              </a:spcBef>
            </a:pPr>
            <a:r>
              <a:rPr lang="en-US" dirty="0"/>
              <a:t>The DSA Code of Ethics is enforced by an independent code administrator who is not connected with any member company. The code administrator will do everything possible to resolve any complaints to the satisfaction of everyone involved, and has the power to decide on remedies. All member companies have agreed to honor the administrator's decisions.</a:t>
            </a:r>
          </a:p>
        </p:txBody>
      </p:sp>
    </p:spTree>
    <p:extLst>
      <p:ext uri="{BB962C8B-B14F-4D97-AF65-F5344CB8AC3E}">
        <p14:creationId xmlns:p14="http://schemas.microsoft.com/office/powerpoint/2010/main" val="3167041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55" y="1201597"/>
            <a:ext cx="2239486" cy="5355313"/>
          </a:xfrm>
          <a:prstGeom prst="rect">
            <a:avLst/>
          </a:prstGeom>
          <a:solidFill>
            <a:schemeClr val="accent2">
              <a:lumMod val="20000"/>
              <a:lumOff val="80000"/>
            </a:schemeClr>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Title 3"/>
          <p:cNvSpPr>
            <a:spLocks noGrp="1"/>
          </p:cNvSpPr>
          <p:nvPr>
            <p:ph type="title"/>
          </p:nvPr>
        </p:nvSpPr>
        <p:spPr/>
        <p:txBody>
          <a:bodyPr/>
          <a:lstStyle/>
          <a:p>
            <a:r>
              <a:rPr lang="en-US" dirty="0" smtClean="0"/>
              <a:t>Executive Summary</a:t>
            </a:r>
            <a:endParaRPr lang="en-US" dirty="0"/>
          </a:p>
        </p:txBody>
      </p:sp>
      <p:sp>
        <p:nvSpPr>
          <p:cNvPr id="14" name="Slide Number Placeholder 13"/>
          <p:cNvSpPr>
            <a:spLocks noGrp="1"/>
          </p:cNvSpPr>
          <p:nvPr>
            <p:ph type="sldNum" sz="quarter" idx="10"/>
          </p:nvPr>
        </p:nvSpPr>
        <p:spPr/>
        <p:txBody>
          <a:bodyPr/>
          <a:lstStyle/>
          <a:p>
            <a:r>
              <a:rPr lang="en-US" smtClean="0"/>
              <a:t>Page  ●  </a:t>
            </a:r>
            <a:fld id="{7ABB4967-DEA4-4DB6-A661-AF6B5ACA8B7E}" type="slidenum">
              <a:rPr lang="en-US" smtClean="0"/>
              <a:pPr/>
              <a:t>4</a:t>
            </a:fld>
            <a:endParaRPr lang="en-US" dirty="0"/>
          </a:p>
        </p:txBody>
      </p:sp>
      <p:sp>
        <p:nvSpPr>
          <p:cNvPr id="15" name="Content Placeholder 12"/>
          <p:cNvSpPr>
            <a:spLocks noGrp="1"/>
          </p:cNvSpPr>
          <p:nvPr>
            <p:ph idx="1"/>
          </p:nvPr>
        </p:nvSpPr>
        <p:spPr>
          <a:xfrm>
            <a:off x="2456872" y="1550020"/>
            <a:ext cx="6458527" cy="4926980"/>
          </a:xfrm>
        </p:spPr>
        <p:txBody>
          <a:bodyPr/>
          <a:lstStyle/>
          <a:p>
            <a:pPr>
              <a:lnSpc>
                <a:spcPct val="100000"/>
              </a:lnSpc>
              <a:spcBef>
                <a:spcPts val="1200"/>
              </a:spcBef>
            </a:pPr>
            <a:r>
              <a:rPr lang="en-US" sz="1600" dirty="0"/>
              <a:t>U.S. </a:t>
            </a:r>
            <a:r>
              <a:rPr lang="en-US" sz="1600" dirty="0" smtClean="0"/>
              <a:t>retail sales through the direct selling channel </a:t>
            </a:r>
            <a:r>
              <a:rPr lang="en-US" sz="1600" dirty="0"/>
              <a:t>reached </a:t>
            </a:r>
            <a:r>
              <a:rPr lang="en-US" sz="1600" dirty="0" smtClean="0"/>
              <a:t>U.S.</a:t>
            </a:r>
            <a:r>
              <a:rPr lang="en-US" sz="1600" b="1" dirty="0" smtClean="0"/>
              <a:t>$</a:t>
            </a:r>
            <a:r>
              <a:rPr lang="en-US" sz="1600" b="1" dirty="0"/>
              <a:t>34.5 </a:t>
            </a:r>
            <a:r>
              <a:rPr lang="en-US" sz="1600" b="1" dirty="0" smtClean="0"/>
              <a:t>billion</a:t>
            </a:r>
            <a:r>
              <a:rPr lang="en-US" sz="1600" dirty="0" smtClean="0"/>
              <a:t> in 2014, an increase of </a:t>
            </a:r>
            <a:r>
              <a:rPr lang="en-US" sz="1600" dirty="0"/>
              <a:t>5.5% </a:t>
            </a:r>
            <a:r>
              <a:rPr lang="en-US" sz="1600" dirty="0" smtClean="0"/>
              <a:t>over </a:t>
            </a:r>
            <a:r>
              <a:rPr lang="en-US" sz="1600" dirty="0"/>
              <a:t>2013.</a:t>
            </a:r>
          </a:p>
          <a:p>
            <a:pPr lvl="1">
              <a:lnSpc>
                <a:spcPct val="100000"/>
              </a:lnSpc>
            </a:pPr>
            <a:r>
              <a:rPr lang="en-US" sz="1400" dirty="0"/>
              <a:t>In the U.S., the categories of </a:t>
            </a:r>
            <a:r>
              <a:rPr lang="en-US" sz="1400" b="1" dirty="0"/>
              <a:t>Wellness Products and of Services experienced increases </a:t>
            </a:r>
            <a:r>
              <a:rPr lang="en-US" sz="1400" dirty="0"/>
              <a:t>in 2014, Personal Care reversed its recent decline with a slight increase in share, while Home and Family Care/Home Durables and Clothing and Accessories continued to experience decreasing shares.</a:t>
            </a:r>
          </a:p>
          <a:p>
            <a:pPr lvl="1">
              <a:lnSpc>
                <a:spcPct val="100000"/>
              </a:lnSpc>
            </a:pPr>
            <a:r>
              <a:rPr lang="en-US" sz="1400" b="1" dirty="0"/>
              <a:t>One-half of DSA’s largest 20 direct selling companies grew </a:t>
            </a:r>
            <a:r>
              <a:rPr lang="en-US" sz="1400" dirty="0"/>
              <a:t>in 2014. </a:t>
            </a:r>
          </a:p>
          <a:p>
            <a:pPr>
              <a:lnSpc>
                <a:spcPct val="100000"/>
              </a:lnSpc>
              <a:spcBef>
                <a:spcPts val="1200"/>
              </a:spcBef>
            </a:pPr>
            <a:r>
              <a:rPr lang="en-US" sz="1600" dirty="0"/>
              <a:t>The number of </a:t>
            </a:r>
            <a:r>
              <a:rPr lang="en-US" sz="1600" dirty="0" smtClean="0"/>
              <a:t>people involved in direct selling reached </a:t>
            </a:r>
            <a:r>
              <a:rPr lang="en-US" sz="1600" dirty="0"/>
              <a:t>a new high in 2014 at </a:t>
            </a:r>
            <a:r>
              <a:rPr lang="en-US" sz="1600" b="1" dirty="0"/>
              <a:t>18.2 million, </a:t>
            </a:r>
            <a:r>
              <a:rPr lang="en-US" sz="1600" dirty="0"/>
              <a:t>which means approximately 14.9% of U.S. households have a </a:t>
            </a:r>
            <a:r>
              <a:rPr lang="en-US" sz="1600" dirty="0" smtClean="0"/>
              <a:t>member of the household involved in direct selling.</a:t>
            </a:r>
            <a:endParaRPr lang="en-US" sz="1600" dirty="0"/>
          </a:p>
          <a:p>
            <a:pPr>
              <a:lnSpc>
                <a:spcPct val="100000"/>
              </a:lnSpc>
              <a:spcBef>
                <a:spcPts val="1200"/>
              </a:spcBef>
            </a:pPr>
            <a:r>
              <a:rPr lang="en-US" sz="1600" dirty="0" smtClean="0"/>
              <a:t>The DSA expects continued </a:t>
            </a:r>
            <a:r>
              <a:rPr lang="en-US" sz="1600" b="1" dirty="0" smtClean="0"/>
              <a:t>annual growth for the industry of </a:t>
            </a:r>
            <a:br>
              <a:rPr lang="en-US" sz="1600" b="1" dirty="0" smtClean="0"/>
            </a:br>
            <a:r>
              <a:rPr lang="en-US" sz="1600" b="1" dirty="0" smtClean="0"/>
              <a:t>3% to 5%</a:t>
            </a:r>
            <a:r>
              <a:rPr lang="en-US" sz="1600" dirty="0" smtClean="0"/>
              <a:t> for the next three years, similar to the last three years. </a:t>
            </a:r>
          </a:p>
          <a:p>
            <a:pPr>
              <a:lnSpc>
                <a:spcPct val="100000"/>
              </a:lnSpc>
              <a:spcBef>
                <a:spcPts val="1200"/>
              </a:spcBef>
            </a:pPr>
            <a:r>
              <a:rPr lang="en-US" sz="1600" dirty="0" smtClean="0"/>
              <a:t>The World Federation of Direct Selling Associations (WFDSA) reports </a:t>
            </a:r>
            <a:r>
              <a:rPr lang="en-US" sz="1600" b="1" dirty="0" smtClean="0"/>
              <a:t>global sales of $182.8 billion</a:t>
            </a:r>
            <a:r>
              <a:rPr lang="en-US" sz="1600" dirty="0" smtClean="0"/>
              <a:t>, an increase of 6.4% in constant U.S. dollars.</a:t>
            </a:r>
          </a:p>
        </p:txBody>
      </p:sp>
      <p:sp>
        <p:nvSpPr>
          <p:cNvPr id="6" name="Freeform 5"/>
          <p:cNvSpPr/>
          <p:nvPr/>
        </p:nvSpPr>
        <p:spPr>
          <a:xfrm flipH="1">
            <a:off x="413811" y="1912690"/>
            <a:ext cx="845277" cy="2116232"/>
          </a:xfrm>
          <a:custGeom>
            <a:avLst/>
            <a:gdLst>
              <a:gd name="connsiteX0" fmla="*/ 254643 w 1608881"/>
              <a:gd name="connsiteY0" fmla="*/ 879676 h 4027990"/>
              <a:gd name="connsiteX1" fmla="*/ 0 w 1608881"/>
              <a:gd name="connsiteY1" fmla="*/ 879676 h 4027990"/>
              <a:gd name="connsiteX2" fmla="*/ 821802 w 1608881"/>
              <a:gd name="connsiteY2" fmla="*/ 0 h 4027990"/>
              <a:gd name="connsiteX3" fmla="*/ 1608881 w 1608881"/>
              <a:gd name="connsiteY3" fmla="*/ 868101 h 4027990"/>
              <a:gd name="connsiteX4" fmla="*/ 1319514 w 1608881"/>
              <a:gd name="connsiteY4" fmla="*/ 879676 h 4027990"/>
              <a:gd name="connsiteX5" fmla="*/ 1319514 w 1608881"/>
              <a:gd name="connsiteY5" fmla="*/ 2986268 h 4027990"/>
              <a:gd name="connsiteX6" fmla="*/ 243068 w 1608881"/>
              <a:gd name="connsiteY6" fmla="*/ 4027990 h 4027990"/>
              <a:gd name="connsiteX7" fmla="*/ 254643 w 1608881"/>
              <a:gd name="connsiteY7" fmla="*/ 879676 h 402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8881" h="4027990">
                <a:moveTo>
                  <a:pt x="254643" y="879676"/>
                </a:moveTo>
                <a:lnTo>
                  <a:pt x="0" y="879676"/>
                </a:lnTo>
                <a:lnTo>
                  <a:pt x="821802" y="0"/>
                </a:lnTo>
                <a:lnTo>
                  <a:pt x="1608881" y="868101"/>
                </a:lnTo>
                <a:lnTo>
                  <a:pt x="1319514" y="879676"/>
                </a:lnTo>
                <a:lnTo>
                  <a:pt x="1319514" y="2986268"/>
                </a:lnTo>
                <a:lnTo>
                  <a:pt x="243068" y="4027990"/>
                </a:lnTo>
                <a:cubicBezTo>
                  <a:pt x="246926" y="2982410"/>
                  <a:pt x="250785" y="1936831"/>
                  <a:pt x="254643" y="879676"/>
                </a:cubicBezTo>
                <a:close/>
              </a:path>
            </a:pathLst>
          </a:custGeom>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flipH="1">
            <a:off x="916333" y="1723818"/>
            <a:ext cx="845277" cy="2116232"/>
          </a:xfrm>
          <a:custGeom>
            <a:avLst/>
            <a:gdLst>
              <a:gd name="connsiteX0" fmla="*/ 254643 w 1608881"/>
              <a:gd name="connsiteY0" fmla="*/ 879676 h 4027990"/>
              <a:gd name="connsiteX1" fmla="*/ 0 w 1608881"/>
              <a:gd name="connsiteY1" fmla="*/ 879676 h 4027990"/>
              <a:gd name="connsiteX2" fmla="*/ 821802 w 1608881"/>
              <a:gd name="connsiteY2" fmla="*/ 0 h 4027990"/>
              <a:gd name="connsiteX3" fmla="*/ 1608881 w 1608881"/>
              <a:gd name="connsiteY3" fmla="*/ 868101 h 4027990"/>
              <a:gd name="connsiteX4" fmla="*/ 1319514 w 1608881"/>
              <a:gd name="connsiteY4" fmla="*/ 879676 h 4027990"/>
              <a:gd name="connsiteX5" fmla="*/ 1319514 w 1608881"/>
              <a:gd name="connsiteY5" fmla="*/ 2986268 h 4027990"/>
              <a:gd name="connsiteX6" fmla="*/ 243068 w 1608881"/>
              <a:gd name="connsiteY6" fmla="*/ 4027990 h 4027990"/>
              <a:gd name="connsiteX7" fmla="*/ 254643 w 1608881"/>
              <a:gd name="connsiteY7" fmla="*/ 879676 h 402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8881" h="4027990">
                <a:moveTo>
                  <a:pt x="254643" y="879676"/>
                </a:moveTo>
                <a:lnTo>
                  <a:pt x="0" y="879676"/>
                </a:lnTo>
                <a:lnTo>
                  <a:pt x="821802" y="0"/>
                </a:lnTo>
                <a:lnTo>
                  <a:pt x="1608881" y="868101"/>
                </a:lnTo>
                <a:lnTo>
                  <a:pt x="1319514" y="879676"/>
                </a:lnTo>
                <a:lnTo>
                  <a:pt x="1319514" y="2986268"/>
                </a:lnTo>
                <a:lnTo>
                  <a:pt x="243068" y="4027990"/>
                </a:lnTo>
                <a:cubicBezTo>
                  <a:pt x="246926" y="2982410"/>
                  <a:pt x="250785" y="1936831"/>
                  <a:pt x="254643" y="879676"/>
                </a:cubicBezTo>
                <a:close/>
              </a:path>
            </a:pathLst>
          </a:custGeom>
          <a:solidFill>
            <a:schemeClr val="accent2"/>
          </a:solid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ollar sign 2.png"/>
          <p:cNvPicPr>
            <a:picLocks noChangeAspect="1"/>
          </p:cNvPicPr>
          <p:nvPr/>
        </p:nvPicPr>
        <p:blipFill>
          <a:blip r:embed="rId3" cstate="print">
            <a:lum bright="100000"/>
          </a:blip>
          <a:stretch>
            <a:fillRect/>
          </a:stretch>
        </p:blipFill>
        <p:spPr>
          <a:xfrm>
            <a:off x="710068" y="3242174"/>
            <a:ext cx="275340" cy="275340"/>
          </a:xfrm>
          <a:prstGeom prst="rect">
            <a:avLst/>
          </a:prstGeom>
        </p:spPr>
      </p:pic>
      <p:pic>
        <p:nvPicPr>
          <p:cNvPr id="9" name="Picture 8" descr="1412637055_trio_man_lead-512_color change.png"/>
          <p:cNvPicPr>
            <a:picLocks noChangeAspect="1"/>
          </p:cNvPicPr>
          <p:nvPr/>
        </p:nvPicPr>
        <p:blipFill>
          <a:blip r:embed="rId4" cstate="print">
            <a:lum bright="100000"/>
          </a:blip>
          <a:stretch>
            <a:fillRect/>
          </a:stretch>
        </p:blipFill>
        <p:spPr>
          <a:xfrm>
            <a:off x="1209557" y="3044409"/>
            <a:ext cx="303753" cy="246949"/>
          </a:xfrm>
          <a:prstGeom prst="rect">
            <a:avLst/>
          </a:prstGeom>
        </p:spPr>
      </p:pic>
      <p:sp>
        <p:nvSpPr>
          <p:cNvPr id="10" name="Rectangle 9"/>
          <p:cNvSpPr/>
          <p:nvPr/>
        </p:nvSpPr>
        <p:spPr>
          <a:xfrm>
            <a:off x="278409" y="4087138"/>
            <a:ext cx="1747781" cy="1200329"/>
          </a:xfrm>
          <a:prstGeom prst="rect">
            <a:avLst/>
          </a:prstGeom>
        </p:spPr>
        <p:txBody>
          <a:bodyPr wrap="square">
            <a:spAutoFit/>
          </a:bodyPr>
          <a:lstStyle/>
          <a:p>
            <a:r>
              <a:rPr lang="en-US" dirty="0" smtClean="0">
                <a:cs typeface="Arial" panose="020B0604020202020204" pitchFamily="34" charset="0"/>
              </a:rPr>
              <a:t>U.S. sales and seller figures are both at </a:t>
            </a:r>
          </a:p>
          <a:p>
            <a:r>
              <a:rPr lang="en-US" b="1" dirty="0" smtClean="0">
                <a:cs typeface="Arial" panose="020B0604020202020204" pitchFamily="34" charset="0"/>
              </a:rPr>
              <a:t>record highs</a:t>
            </a:r>
            <a:endParaRPr lang="en-US" dirty="0" smtClean="0">
              <a:cs typeface="Arial" panose="020B0604020202020204" pitchFamily="34" charset="0"/>
            </a:endParaRPr>
          </a:p>
        </p:txBody>
      </p:sp>
    </p:spTree>
    <p:extLst>
      <p:ext uri="{BB962C8B-B14F-4D97-AF65-F5344CB8AC3E}">
        <p14:creationId xmlns:p14="http://schemas.microsoft.com/office/powerpoint/2010/main" val="25093808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Industry Outlook and Economic Context</a:t>
            </a:r>
            <a:endParaRPr lang="en-US" dirty="0"/>
          </a:p>
        </p:txBody>
      </p:sp>
      <p:sp>
        <p:nvSpPr>
          <p:cNvPr id="3" name="Content Placeholder 2"/>
          <p:cNvSpPr>
            <a:spLocks noGrp="1"/>
          </p:cNvSpPr>
          <p:nvPr>
            <p:ph type="subTitle" idx="1"/>
          </p:nvPr>
        </p:nvSpPr>
        <p:spPr/>
        <p:txBody>
          <a:bodyPr>
            <a:normAutofit/>
          </a:bodyPr>
          <a:lstStyle/>
          <a:p>
            <a:r>
              <a:rPr lang="en-US" sz="3600" b="1" dirty="0" smtClean="0"/>
              <a:t>Growth</a:t>
            </a:r>
            <a:endParaRPr lang="en-US" sz="3600" b="1" dirty="0"/>
          </a:p>
        </p:txBody>
      </p:sp>
      <p:sp>
        <p:nvSpPr>
          <p:cNvPr id="7" name="TextBox 6"/>
          <p:cNvSpPr txBox="1"/>
          <p:nvPr/>
        </p:nvSpPr>
        <p:spPr>
          <a:xfrm>
            <a:off x="1016000" y="512536"/>
            <a:ext cx="184666" cy="369332"/>
          </a:xfrm>
          <a:prstGeom prst="rect">
            <a:avLst/>
          </a:prstGeom>
          <a:noFill/>
        </p:spPr>
        <p:txBody>
          <a:bodyPr wrap="none" rtlCol="0">
            <a:spAutoFit/>
          </a:bodyPr>
          <a:lstStyle/>
          <a:p>
            <a:endParaRPr lang="en-US" dirty="0"/>
          </a:p>
        </p:txBody>
      </p:sp>
      <p:sp>
        <p:nvSpPr>
          <p:cNvPr id="5" name="TextBox 4"/>
          <p:cNvSpPr txBox="1"/>
          <p:nvPr/>
        </p:nvSpPr>
        <p:spPr>
          <a:xfrm>
            <a:off x="8773003" y="5765807"/>
            <a:ext cx="370997" cy="215444"/>
          </a:xfrm>
          <a:prstGeom prst="rect">
            <a:avLst/>
          </a:prstGeom>
          <a:noFill/>
        </p:spPr>
        <p:txBody>
          <a:bodyPr wrap="square" rtlCol="0">
            <a:spAutoFit/>
          </a:bodyPr>
          <a:lstStyle/>
          <a:p>
            <a:fld id="{95B2B7EB-A333-49E3-8EC5-86067FD0186B}" type="slidenum">
              <a:rPr lang="en-US" sz="800">
                <a:solidFill>
                  <a:schemeClr val="bg1">
                    <a:lumMod val="65000"/>
                  </a:schemeClr>
                </a:solidFill>
              </a:rPr>
              <a:t>5</a:t>
            </a:fld>
            <a:endParaRPr lang="en-US" sz="800" dirty="0">
              <a:solidFill>
                <a:schemeClr val="bg1">
                  <a:lumMod val="6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4717" y="3542149"/>
            <a:ext cx="3740726" cy="2743199"/>
          </a:xfrm>
          <a:prstGeom prst="rect">
            <a:avLst/>
          </a:prstGeom>
        </p:spPr>
      </p:pic>
    </p:spTree>
    <p:extLst>
      <p:ext uri="{BB962C8B-B14F-4D97-AF65-F5344CB8AC3E}">
        <p14:creationId xmlns:p14="http://schemas.microsoft.com/office/powerpoint/2010/main" val="27908959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8" descr="http://freshersfoods.com/wp-content/uploads/2012/09/Globe-webima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3173" y="2082801"/>
            <a:ext cx="990600" cy="9906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a:t>This U.S. market increase of 5.5% in 2014 continued an upward trend that began after 2009 </a:t>
            </a:r>
            <a:r>
              <a:rPr lang="en-US" dirty="0" smtClean="0"/>
              <a:t>resulting in an industry </a:t>
            </a:r>
            <a:r>
              <a:rPr lang="en-US" dirty="0"/>
              <a:t>record </a:t>
            </a:r>
            <a:r>
              <a:rPr lang="en-US" dirty="0" smtClean="0"/>
              <a:t>high </a:t>
            </a:r>
            <a:endParaRPr lang="en-US" dirty="0"/>
          </a:p>
        </p:txBody>
      </p:sp>
      <p:sp>
        <p:nvSpPr>
          <p:cNvPr id="15" name="Slide Number Placeholder 14"/>
          <p:cNvSpPr>
            <a:spLocks noGrp="1"/>
          </p:cNvSpPr>
          <p:nvPr>
            <p:ph type="sldNum" sz="quarter" idx="10"/>
          </p:nvPr>
        </p:nvSpPr>
        <p:spPr/>
        <p:txBody>
          <a:bodyPr/>
          <a:lstStyle/>
          <a:p>
            <a:pPr>
              <a:defRPr/>
            </a:pPr>
            <a:r>
              <a:rPr lang="en-US" dirty="0" smtClean="0"/>
              <a:t>Page  ●  </a:t>
            </a:r>
            <a:fld id="{7ABB4967-DEA4-4DB6-A661-AF6B5ACA8B7E}" type="slidenum">
              <a:rPr lang="en-US" smtClean="0"/>
              <a:pPr>
                <a:defRPr/>
              </a:pPr>
              <a:t>6</a:t>
            </a:fld>
            <a:endParaRPr lang="en-US" dirty="0"/>
          </a:p>
        </p:txBody>
      </p:sp>
      <p:graphicFrame>
        <p:nvGraphicFramePr>
          <p:cNvPr id="8" name="Chart 7"/>
          <p:cNvGraphicFramePr/>
          <p:nvPr>
            <p:extLst>
              <p:ext uri="{D42A27DB-BD31-4B8C-83A1-F6EECF244321}">
                <p14:modId xmlns:p14="http://schemas.microsoft.com/office/powerpoint/2010/main" val="1145088527"/>
              </p:ext>
            </p:extLst>
          </p:nvPr>
        </p:nvGraphicFramePr>
        <p:xfrm>
          <a:off x="286816" y="2242504"/>
          <a:ext cx="5483196" cy="3401672"/>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3"/>
          <p:cNvSpPr txBox="1"/>
          <p:nvPr/>
        </p:nvSpPr>
        <p:spPr>
          <a:xfrm>
            <a:off x="1115623" y="1698543"/>
            <a:ext cx="3216203" cy="369332"/>
          </a:xfrm>
          <a:prstGeom prst="rect">
            <a:avLst/>
          </a:prstGeom>
          <a:noFill/>
        </p:spPr>
        <p:txBody>
          <a:bodyPr wrap="square" rtlCol="0">
            <a:spAutoFit/>
          </a:bodyPr>
          <a:lstStyle/>
          <a:p>
            <a:r>
              <a:rPr lang="en-US" b="1" dirty="0" smtClean="0">
                <a:latin typeface="Arial" pitchFamily="34" charset="0"/>
                <a:cs typeface="Arial" pitchFamily="34" charset="0"/>
              </a:rPr>
              <a:t>U.S. Estimated Retail Sales </a:t>
            </a:r>
            <a:endParaRPr lang="en-US" sz="1400" dirty="0" smtClean="0">
              <a:latin typeface="Arial" pitchFamily="34" charset="0"/>
              <a:cs typeface="Arial" pitchFamily="34" charset="0"/>
            </a:endParaRPr>
          </a:p>
        </p:txBody>
      </p:sp>
      <p:sp>
        <p:nvSpPr>
          <p:cNvPr id="2" name="Right Brace 1"/>
          <p:cNvSpPr/>
          <p:nvPr/>
        </p:nvSpPr>
        <p:spPr>
          <a:xfrm rot="16200000" flipH="1">
            <a:off x="4073158" y="4360894"/>
            <a:ext cx="212940" cy="2213438"/>
          </a:xfrm>
          <a:prstGeom prst="rightBrace">
            <a:avLst>
              <a:gd name="adj1" fmla="val 0"/>
              <a:gd name="adj2" fmla="val 50000"/>
            </a:avLst>
          </a:prstGeom>
          <a:noFill/>
          <a:ln w="9525">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6" name="TextBox 5"/>
          <p:cNvSpPr txBox="1"/>
          <p:nvPr/>
        </p:nvSpPr>
        <p:spPr>
          <a:xfrm>
            <a:off x="3381781" y="5574083"/>
            <a:ext cx="1595695" cy="400110"/>
          </a:xfrm>
          <a:prstGeom prst="rect">
            <a:avLst/>
          </a:prstGeom>
          <a:noFill/>
        </p:spPr>
        <p:txBody>
          <a:bodyPr wrap="square" rtlCol="0">
            <a:spAutoFit/>
          </a:bodyPr>
          <a:lstStyle/>
          <a:p>
            <a:pPr algn="ctr"/>
            <a:r>
              <a:rPr lang="en-US" sz="2000" b="1" dirty="0" smtClean="0">
                <a:solidFill>
                  <a:srgbClr val="B9282B"/>
                </a:solidFill>
                <a:cs typeface="Arial" panose="020B0604020202020204" pitchFamily="34" charset="0"/>
              </a:rPr>
              <a:t>4.89</a:t>
            </a:r>
            <a:r>
              <a:rPr lang="en-US" sz="2000" b="1" dirty="0" smtClean="0">
                <a:solidFill>
                  <a:srgbClr val="B9282B"/>
                </a:solidFill>
                <a:latin typeface="Arial" panose="020B0604020202020204" pitchFamily="34" charset="0"/>
                <a:cs typeface="Arial" panose="020B0604020202020204" pitchFamily="34" charset="0"/>
              </a:rPr>
              <a:t>%</a:t>
            </a:r>
            <a:r>
              <a:rPr lang="en-US" sz="2000" b="1" dirty="0" smtClean="0">
                <a:solidFill>
                  <a:srgbClr val="FF6600"/>
                </a:solidFill>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CAGR</a:t>
            </a:r>
            <a:endParaRPr lang="en-US" sz="1600" b="1" dirty="0">
              <a:latin typeface="Arial" panose="020B0604020202020204" pitchFamily="34" charset="0"/>
              <a:cs typeface="Arial" panose="020B0604020202020204" pitchFamily="34" charset="0"/>
            </a:endParaRPr>
          </a:p>
        </p:txBody>
      </p:sp>
      <p:sp>
        <p:nvSpPr>
          <p:cNvPr id="16" name="Rectangle 15"/>
          <p:cNvSpPr/>
          <p:nvPr/>
        </p:nvSpPr>
        <p:spPr>
          <a:xfrm>
            <a:off x="451425" y="6157731"/>
            <a:ext cx="5428527" cy="215444"/>
          </a:xfrm>
          <a:prstGeom prst="rect">
            <a:avLst/>
          </a:prstGeom>
        </p:spPr>
        <p:txBody>
          <a:bodyPr wrap="square">
            <a:spAutoFit/>
          </a:bodyPr>
          <a:lstStyle/>
          <a:p>
            <a:pPr marL="0" lvl="1"/>
            <a:r>
              <a:rPr lang="en-US" sz="800" dirty="0" smtClean="0"/>
              <a:t>Source: 2015 Growth &amp; Outlook Report, 2015 WFDSA Global Direct Selling Statistics</a:t>
            </a:r>
            <a:endParaRPr lang="en-US" sz="800" dirty="0"/>
          </a:p>
        </p:txBody>
      </p:sp>
      <p:graphicFrame>
        <p:nvGraphicFramePr>
          <p:cNvPr id="22" name="Table 21"/>
          <p:cNvGraphicFramePr>
            <a:graphicFrameLocks noGrp="1"/>
          </p:cNvGraphicFramePr>
          <p:nvPr>
            <p:extLst>
              <p:ext uri="{D42A27DB-BD31-4B8C-83A1-F6EECF244321}">
                <p14:modId xmlns:p14="http://schemas.microsoft.com/office/powerpoint/2010/main" val="1862702607"/>
              </p:ext>
            </p:extLst>
          </p:nvPr>
        </p:nvGraphicFramePr>
        <p:xfrm>
          <a:off x="99611" y="4670259"/>
          <a:ext cx="5603134" cy="335280"/>
        </p:xfrm>
        <a:graphic>
          <a:graphicData uri="http://schemas.openxmlformats.org/drawingml/2006/table">
            <a:tbl>
              <a:tblPr firstRow="1" bandRow="1">
                <a:tableStyleId>{5C22544A-7EE6-4342-B048-85BDC9FD1C3A}</a:tableStyleId>
              </a:tblPr>
              <a:tblGrid>
                <a:gridCol w="1170433"/>
                <a:gridCol w="709729"/>
                <a:gridCol w="684828"/>
                <a:gridCol w="697278"/>
                <a:gridCol w="747084"/>
                <a:gridCol w="759536"/>
                <a:gridCol w="834246"/>
              </a:tblGrid>
              <a:tr h="261315">
                <a:tc>
                  <a:txBody>
                    <a:bodyPr/>
                    <a:lstStyle/>
                    <a:p>
                      <a:pPr algn="r"/>
                      <a:r>
                        <a:rPr lang="en-US" sz="1600" i="1" dirty="0" smtClean="0">
                          <a:solidFill>
                            <a:srgbClr val="5582BB"/>
                          </a:solidFill>
                        </a:rPr>
                        <a:t>%</a:t>
                      </a:r>
                      <a:r>
                        <a:rPr lang="en-US" sz="1600" i="1" baseline="0" dirty="0" smtClean="0">
                          <a:solidFill>
                            <a:srgbClr val="5582BB"/>
                          </a:solidFill>
                        </a:rPr>
                        <a:t> Change:    </a:t>
                      </a:r>
                      <a:endParaRPr lang="en-US" sz="1600" i="1" dirty="0" smtClean="0">
                        <a:solidFill>
                          <a:srgbClr val="5582BB"/>
                        </a:solidFill>
                      </a:endParaRP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i="1" dirty="0" smtClean="0">
                          <a:solidFill>
                            <a:srgbClr val="5582BB"/>
                          </a:solidFill>
                        </a:rPr>
                        <a:t>-4.3%</a:t>
                      </a:r>
                      <a:endParaRPr lang="en-US" sz="1600" i="1" dirty="0">
                        <a:solidFill>
                          <a:srgbClr val="5582BB"/>
                        </a:solidFill>
                      </a:endParaRP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i="1" dirty="0" smtClean="0">
                          <a:solidFill>
                            <a:srgbClr val="5582BB"/>
                          </a:solidFill>
                        </a:rPr>
                        <a:t>0.8%</a:t>
                      </a:r>
                      <a:endParaRPr lang="en-US" sz="1600" i="1" dirty="0">
                        <a:solidFill>
                          <a:srgbClr val="5582BB"/>
                        </a:solidFill>
                      </a:endParaRP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i="1" dirty="0" smtClean="0">
                          <a:solidFill>
                            <a:srgbClr val="5582BB"/>
                          </a:solidFill>
                        </a:rPr>
                        <a:t>4.6%</a:t>
                      </a:r>
                      <a:endParaRPr lang="en-US" sz="1600" i="1" dirty="0">
                        <a:solidFill>
                          <a:srgbClr val="5582BB"/>
                        </a:solidFill>
                      </a:endParaRP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i="1" dirty="0" smtClean="0">
                          <a:solidFill>
                            <a:srgbClr val="5582BB"/>
                          </a:solidFill>
                        </a:rPr>
                        <a:t>5.9%</a:t>
                      </a:r>
                      <a:endParaRPr lang="en-US" sz="1600" i="1" dirty="0">
                        <a:solidFill>
                          <a:srgbClr val="5582BB"/>
                        </a:solidFill>
                      </a:endParaRP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i="1" dirty="0" smtClean="0">
                          <a:solidFill>
                            <a:srgbClr val="5582BB"/>
                          </a:solidFill>
                        </a:rPr>
                        <a:t>3.3%</a:t>
                      </a:r>
                      <a:endParaRPr lang="en-US" sz="1600" i="1" dirty="0">
                        <a:solidFill>
                          <a:srgbClr val="5582BB"/>
                        </a:solidFill>
                      </a:endParaRP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i="1" dirty="0" smtClean="0">
                          <a:solidFill>
                            <a:srgbClr val="5582BB"/>
                          </a:solidFill>
                        </a:rPr>
                        <a:t>5.5%</a:t>
                      </a:r>
                      <a:endParaRPr lang="en-US" sz="1600" i="1" dirty="0">
                        <a:solidFill>
                          <a:srgbClr val="5582BB"/>
                        </a:solidFill>
                      </a:endParaRP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23" name="Oval 22"/>
          <p:cNvSpPr/>
          <p:nvPr/>
        </p:nvSpPr>
        <p:spPr>
          <a:xfrm>
            <a:off x="4890704" y="4614370"/>
            <a:ext cx="768660" cy="403546"/>
          </a:xfrm>
          <a:prstGeom prst="ellipse">
            <a:avLst/>
          </a:prstGeom>
          <a:noFill/>
          <a:ln w="28575">
            <a:solidFill>
              <a:schemeClr val="accent1"/>
            </a:solidFill>
          </a:ln>
          <a:effectLst/>
          <a:sp3d z="368300" extrusionH="361950"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9282B"/>
              </a:solidFill>
            </a:endParaRPr>
          </a:p>
        </p:txBody>
      </p:sp>
      <p:sp>
        <p:nvSpPr>
          <p:cNvPr id="27" name="Text Placeholder 4"/>
          <p:cNvSpPr txBox="1">
            <a:spLocks/>
          </p:cNvSpPr>
          <p:nvPr/>
        </p:nvSpPr>
        <p:spPr>
          <a:xfrm>
            <a:off x="6195768" y="2584081"/>
            <a:ext cx="2948232" cy="2868038"/>
          </a:xfrm>
          <a:prstGeom prst="rect">
            <a:avLst/>
          </a:prstGeom>
          <a:noFill/>
          <a:ln w="28575">
            <a:noFill/>
          </a:ln>
        </p:spPr>
        <p:txBody>
          <a:bodyPr vert="horz" lIns="182880" tIns="0" rIns="182880" bIns="91440" anchor="ctr"/>
          <a:lstStyle>
            <a:lvl1pPr marL="0" indent="0" algn="l" defTabSz="457200" rtl="0" eaLnBrk="1" latinLnBrk="0" hangingPunct="1">
              <a:spcBef>
                <a:spcPct val="20000"/>
              </a:spcBef>
              <a:buFont typeface="Arial"/>
              <a:buNone/>
              <a:defRPr sz="2800" kern="1200">
                <a:solidFill>
                  <a:srgbClr val="612C17"/>
                </a:solidFill>
                <a:effectLst/>
                <a:latin typeface="Arial"/>
                <a:ea typeface="+mn-ea"/>
                <a:cs typeface="Arial"/>
              </a:defRPr>
            </a:lvl1pPr>
            <a:lvl2pPr marL="684213" indent="-227013" algn="l" defTabSz="457200" rtl="0" eaLnBrk="1" latinLnBrk="0" hangingPunct="1">
              <a:spcBef>
                <a:spcPct val="20000"/>
              </a:spcBef>
              <a:buSzPct val="100000"/>
              <a:buFont typeface="Wingdings" charset="2"/>
              <a:buChar char="§"/>
              <a:defRPr sz="2400" kern="1200">
                <a:solidFill>
                  <a:srgbClr val="612C17"/>
                </a:solidFill>
                <a:effectLst/>
                <a:latin typeface="Arial"/>
                <a:ea typeface="+mn-ea"/>
                <a:cs typeface="Arial"/>
              </a:defRPr>
            </a:lvl2pPr>
            <a:lvl3pPr marL="1025525" indent="-223838" algn="l" defTabSz="457200" rtl="0" eaLnBrk="1" latinLnBrk="0" hangingPunct="1">
              <a:spcBef>
                <a:spcPct val="20000"/>
              </a:spcBef>
              <a:buFont typeface="Arial"/>
              <a:buChar char="•"/>
              <a:defRPr sz="2000" kern="1200">
                <a:solidFill>
                  <a:srgbClr val="612C17"/>
                </a:solidFill>
                <a:effectLst/>
                <a:latin typeface="Arial"/>
                <a:ea typeface="+mn-ea"/>
                <a:cs typeface="Arial"/>
              </a:defRPr>
            </a:lvl3pPr>
            <a:lvl4pPr marL="1374775" indent="-230188" algn="l" defTabSz="457200" rtl="0" eaLnBrk="1" latinLnBrk="0" hangingPunct="1">
              <a:spcBef>
                <a:spcPct val="20000"/>
              </a:spcBef>
              <a:buFont typeface="Wingdings" charset="2"/>
              <a:buChar char="§"/>
              <a:defRPr sz="1800" kern="1200">
                <a:solidFill>
                  <a:srgbClr val="612C17"/>
                </a:solidFill>
                <a:effectLst/>
                <a:latin typeface="Arial"/>
                <a:ea typeface="+mn-ea"/>
                <a:cs typeface="Arial"/>
              </a:defRPr>
            </a:lvl4pPr>
            <a:lvl5pPr marL="1716088" indent="-230188" algn="l" defTabSz="457200" rtl="0" eaLnBrk="1" latinLnBrk="0" hangingPunct="1">
              <a:spcBef>
                <a:spcPct val="20000"/>
              </a:spcBef>
              <a:buFont typeface="Arial"/>
              <a:buChar char="•"/>
              <a:defRPr sz="1600" kern="1200">
                <a:solidFill>
                  <a:srgbClr val="612C17"/>
                </a:solidFill>
                <a:effectLst/>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900"/>
              </a:spcBef>
            </a:pPr>
            <a:r>
              <a:rPr lang="en-US" sz="1800" b="1" dirty="0" smtClean="0">
                <a:solidFill>
                  <a:schemeClr val="accent2"/>
                </a:solidFill>
                <a:latin typeface="Arial" panose="020B0604020202020204" pitchFamily="34" charset="0"/>
                <a:cs typeface="Arial" panose="020B0604020202020204" pitchFamily="34" charset="0"/>
              </a:rPr>
              <a:t>Globally, the industry is also growing strongly.</a:t>
            </a:r>
            <a:endParaRPr lang="en-US" sz="1800" dirty="0" smtClean="0">
              <a:solidFill>
                <a:schemeClr val="accent2"/>
              </a:solidFill>
              <a:latin typeface="Arial" panose="020B0604020202020204" pitchFamily="34" charset="0"/>
              <a:cs typeface="Arial" panose="020B0604020202020204" pitchFamily="34" charset="0"/>
            </a:endParaRPr>
          </a:p>
          <a:p>
            <a:pPr algn="ctr">
              <a:spcBef>
                <a:spcPts val="900"/>
              </a:spcBef>
            </a:pPr>
            <a:r>
              <a:rPr lang="en-US" sz="1800" dirty="0" smtClean="0">
                <a:solidFill>
                  <a:schemeClr val="accent2"/>
                </a:solidFill>
                <a:latin typeface="Arial" panose="020B0604020202020204" pitchFamily="34" charset="0"/>
                <a:cs typeface="Arial" panose="020B0604020202020204" pitchFamily="34" charset="0"/>
              </a:rPr>
              <a:t>Global direct retail sales estimated at $182.8 billion – up </a:t>
            </a:r>
            <a:r>
              <a:rPr lang="en-US" sz="1800" b="1" dirty="0" smtClean="0">
                <a:solidFill>
                  <a:schemeClr val="accent2"/>
                </a:solidFill>
                <a:latin typeface="Arial" panose="020B0604020202020204" pitchFamily="34" charset="0"/>
                <a:cs typeface="Arial" panose="020B0604020202020204" pitchFamily="34" charset="0"/>
              </a:rPr>
              <a:t>6.4%</a:t>
            </a:r>
          </a:p>
          <a:p>
            <a:pPr algn="ctr">
              <a:spcBef>
                <a:spcPts val="900"/>
              </a:spcBef>
            </a:pPr>
            <a:r>
              <a:rPr lang="en-US" sz="1800" dirty="0" smtClean="0">
                <a:solidFill>
                  <a:schemeClr val="accent1"/>
                </a:solidFill>
                <a:latin typeface="Arial" panose="020B0604020202020204" pitchFamily="34" charset="0"/>
                <a:cs typeface="Arial" panose="020B0604020202020204" pitchFamily="34" charset="0"/>
              </a:rPr>
              <a:t>2011-2014 CAGR = 6.5%</a:t>
            </a:r>
            <a:r>
              <a:rPr lang="en-US" sz="1800" dirty="0" smtClean="0">
                <a:solidFill>
                  <a:schemeClr val="bg2"/>
                </a:solidFill>
                <a:latin typeface="Arial" panose="020B0604020202020204" pitchFamily="34" charset="0"/>
                <a:cs typeface="Arial" panose="020B0604020202020204" pitchFamily="34" charset="0"/>
              </a:rPr>
              <a:t> </a:t>
            </a:r>
            <a:endParaRPr lang="en-US" sz="1800" dirty="0">
              <a:solidFill>
                <a:schemeClr val="bg2"/>
              </a:solidFill>
              <a:latin typeface="Arial" panose="020B0604020202020204" pitchFamily="34" charset="0"/>
              <a:cs typeface="Arial" panose="020B0604020202020204" pitchFamily="34" charset="0"/>
            </a:endParaRPr>
          </a:p>
        </p:txBody>
      </p:sp>
      <p:cxnSp>
        <p:nvCxnSpPr>
          <p:cNvPr id="28" name="Straight Connector 27"/>
          <p:cNvCxnSpPr/>
          <p:nvPr/>
        </p:nvCxnSpPr>
        <p:spPr>
          <a:xfrm>
            <a:off x="12729757" y="3197038"/>
            <a:ext cx="279132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6139023" y="1915059"/>
            <a:ext cx="279132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6055936" y="5459537"/>
            <a:ext cx="2791326" cy="0"/>
          </a:xfrm>
          <a:prstGeom prst="line">
            <a:avLst/>
          </a:prstGeom>
        </p:spPr>
        <p:style>
          <a:lnRef idx="2">
            <a:schemeClr val="accent1"/>
          </a:lnRef>
          <a:fillRef idx="0">
            <a:schemeClr val="accent1"/>
          </a:fillRef>
          <a:effectRef idx="1">
            <a:schemeClr val="accent1"/>
          </a:effectRef>
          <a:fontRef idx="minor">
            <a:schemeClr val="tx1"/>
          </a:fontRef>
        </p:style>
      </p:cxnSp>
      <p:pic>
        <p:nvPicPr>
          <p:cNvPr id="18" name="Picture 8" descr="https://upload.wikimedia.org/wikipedia/commons/b/bd/USA_Flag_Ma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38927" y="2205182"/>
            <a:ext cx="1295400" cy="82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899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Growth is occurring in the industry across almost all levels of company size and tenure</a:t>
            </a:r>
            <a:endParaRPr lang="en-US" dirty="0"/>
          </a:p>
        </p:txBody>
      </p:sp>
      <p:sp>
        <p:nvSpPr>
          <p:cNvPr id="21" name="Slide Number Placeholder 20"/>
          <p:cNvSpPr>
            <a:spLocks noGrp="1"/>
          </p:cNvSpPr>
          <p:nvPr>
            <p:ph type="sldNum" sz="quarter" idx="10"/>
          </p:nvPr>
        </p:nvSpPr>
        <p:spPr/>
        <p:txBody>
          <a:bodyPr/>
          <a:lstStyle/>
          <a:p>
            <a:r>
              <a:rPr lang="en-US" dirty="0" smtClean="0"/>
              <a:t>Page  ●  </a:t>
            </a:r>
            <a:fld id="{7ABB4967-DEA4-4DB6-A661-AF6B5ACA8B7E}" type="slidenum">
              <a:rPr lang="en-US" smtClean="0"/>
              <a:pPr/>
              <a:t>7</a:t>
            </a:fld>
            <a:endParaRPr lang="en-US" dirty="0"/>
          </a:p>
        </p:txBody>
      </p:sp>
      <p:sp>
        <p:nvSpPr>
          <p:cNvPr id="18" name="Rectangle 17"/>
          <p:cNvSpPr/>
          <p:nvPr/>
        </p:nvSpPr>
        <p:spPr>
          <a:xfrm>
            <a:off x="472440" y="6126480"/>
            <a:ext cx="4663440" cy="215444"/>
          </a:xfrm>
          <a:prstGeom prst="rect">
            <a:avLst/>
          </a:prstGeom>
        </p:spPr>
        <p:txBody>
          <a:bodyPr wrap="square">
            <a:spAutoFit/>
          </a:bodyPr>
          <a:lstStyle/>
          <a:p>
            <a:pPr marL="0" lvl="1"/>
            <a:r>
              <a:rPr lang="en-US" sz="800" dirty="0">
                <a:latin typeface="Arial" pitchFamily="34" charset="0"/>
              </a:rPr>
              <a:t>Source</a:t>
            </a:r>
            <a:r>
              <a:rPr lang="en-US" sz="800">
                <a:latin typeface="Arial" pitchFamily="34" charset="0"/>
              </a:rPr>
              <a:t>: </a:t>
            </a:r>
            <a:r>
              <a:rPr lang="en-US" sz="800" smtClean="0">
                <a:latin typeface="Arial" pitchFamily="34" charset="0"/>
              </a:rPr>
              <a:t>2015 </a:t>
            </a:r>
            <a:r>
              <a:rPr lang="en-US" sz="800" dirty="0">
                <a:latin typeface="Arial" pitchFamily="34" charset="0"/>
              </a:rPr>
              <a:t>Growth &amp; Outlook </a:t>
            </a:r>
            <a:r>
              <a:rPr lang="en-US" sz="800" dirty="0" smtClean="0">
                <a:latin typeface="Arial" pitchFamily="34" charset="0"/>
              </a:rPr>
              <a:t>Report</a:t>
            </a:r>
            <a:endParaRPr lang="en-US" sz="800" dirty="0">
              <a:latin typeface="Arial" pitchFamily="34" charset="0"/>
            </a:endParaRPr>
          </a:p>
        </p:txBody>
      </p:sp>
      <p:sp>
        <p:nvSpPr>
          <p:cNvPr id="26" name="TextBox 25"/>
          <p:cNvSpPr txBox="1"/>
          <p:nvPr/>
        </p:nvSpPr>
        <p:spPr>
          <a:xfrm>
            <a:off x="5756729" y="1384473"/>
            <a:ext cx="3292315" cy="5170646"/>
          </a:xfrm>
          <a:prstGeom prst="rect">
            <a:avLst/>
          </a:prstGeom>
          <a:noFill/>
        </p:spPr>
        <p:txBody>
          <a:bodyPr wrap="square" rtlCol="0">
            <a:spAutoFit/>
          </a:bodyPr>
          <a:lstStyle/>
          <a:p>
            <a:pPr marL="285750" indent="-285750">
              <a:lnSpc>
                <a:spcPts val="1800"/>
              </a:lnSpc>
              <a:spcBef>
                <a:spcPts val="1800"/>
              </a:spcBef>
              <a:buFont typeface="Arial" panose="020B0604020202020204" pitchFamily="34" charset="0"/>
              <a:buChar char="•"/>
            </a:pPr>
            <a:r>
              <a:rPr lang="en-US" sz="1400" dirty="0" smtClean="0">
                <a:cs typeface="Arial" panose="020B0604020202020204" pitchFamily="34" charset="0"/>
              </a:rPr>
              <a:t>50% of </a:t>
            </a:r>
            <a:r>
              <a:rPr lang="en-US" sz="1400" b="1" dirty="0">
                <a:solidFill>
                  <a:schemeClr val="accent1"/>
                </a:solidFill>
                <a:cs typeface="Arial" panose="020B0604020202020204" pitchFamily="34" charset="0"/>
              </a:rPr>
              <a:t>DSA’s </a:t>
            </a:r>
            <a:r>
              <a:rPr lang="en-US" sz="1400" b="1" dirty="0" smtClean="0">
                <a:solidFill>
                  <a:schemeClr val="accent1"/>
                </a:solidFill>
                <a:cs typeface="Arial" panose="020B0604020202020204" pitchFamily="34" charset="0"/>
              </a:rPr>
              <a:t>top 20 largest </a:t>
            </a:r>
            <a:r>
              <a:rPr lang="en-US" sz="1400" dirty="0" smtClean="0">
                <a:cs typeface="Arial" panose="020B0604020202020204" pitchFamily="34" charset="0"/>
              </a:rPr>
              <a:t>direct selling companies experienced growth in 2014.</a:t>
            </a:r>
          </a:p>
          <a:p>
            <a:pPr marL="285750" indent="-285750">
              <a:lnSpc>
                <a:spcPts val="1800"/>
              </a:lnSpc>
              <a:spcBef>
                <a:spcPts val="1800"/>
              </a:spcBef>
              <a:buFont typeface="Arial" panose="020B0604020202020204" pitchFamily="34" charset="0"/>
              <a:buChar char="•"/>
            </a:pPr>
            <a:r>
              <a:rPr lang="en-US" sz="1400" dirty="0" smtClean="0"/>
              <a:t>Companies </a:t>
            </a:r>
            <a:r>
              <a:rPr lang="en-US" sz="1400" dirty="0" smtClean="0">
                <a:ea typeface="Lucida Grande"/>
                <a:cs typeface="Lucida Grande"/>
              </a:rPr>
              <a:t>predominantly</a:t>
            </a:r>
            <a:r>
              <a:rPr lang="en-US" sz="1400" dirty="0" smtClean="0"/>
              <a:t> selling through </a:t>
            </a:r>
            <a:r>
              <a:rPr lang="en-US" sz="1400" b="1" dirty="0" smtClean="0">
                <a:solidFill>
                  <a:srgbClr val="B9282B"/>
                </a:solidFill>
              </a:rPr>
              <a:t>person-to-person </a:t>
            </a:r>
            <a:r>
              <a:rPr lang="en-US" sz="1400" dirty="0"/>
              <a:t>met</a:t>
            </a:r>
            <a:r>
              <a:rPr lang="en-US" sz="1400" dirty="0" smtClean="0"/>
              <a:t>hods </a:t>
            </a:r>
            <a:r>
              <a:rPr lang="en-US" sz="1400" dirty="0"/>
              <a:t>e</a:t>
            </a:r>
            <a:r>
              <a:rPr lang="en-US" sz="1400" dirty="0" smtClean="0"/>
              <a:t>xperienced stronger growth in 2014 than those who sell through parties, groups or classes.</a:t>
            </a:r>
          </a:p>
          <a:p>
            <a:pPr marL="285750" lvl="0" indent="-285750">
              <a:lnSpc>
                <a:spcPts val="1800"/>
              </a:lnSpc>
              <a:spcBef>
                <a:spcPts val="1800"/>
              </a:spcBef>
              <a:buFont typeface="Arial" panose="020B0604020202020204" pitchFamily="34" charset="0"/>
              <a:buChar char="•"/>
            </a:pPr>
            <a:r>
              <a:rPr lang="en-US" sz="1400" dirty="0"/>
              <a:t>Among</a:t>
            </a:r>
            <a:r>
              <a:rPr lang="en-US" sz="1400" b="1" dirty="0" smtClean="0">
                <a:solidFill>
                  <a:schemeClr val="accent4"/>
                </a:solidFill>
              </a:rPr>
              <a:t> </a:t>
            </a:r>
            <a:r>
              <a:rPr lang="en-US" sz="1400" b="1" dirty="0" smtClean="0">
                <a:solidFill>
                  <a:srgbClr val="B9282B"/>
                </a:solidFill>
              </a:rPr>
              <a:t>newer firms</a:t>
            </a:r>
            <a:r>
              <a:rPr lang="en-US" sz="1400" dirty="0"/>
              <a:t>,</a:t>
            </a:r>
            <a:r>
              <a:rPr lang="en-US" sz="1400" b="1" dirty="0" smtClean="0">
                <a:solidFill>
                  <a:schemeClr val="accent4"/>
                </a:solidFill>
              </a:rPr>
              <a:t> </a:t>
            </a:r>
            <a:r>
              <a:rPr lang="en-US" sz="1400" dirty="0" smtClean="0"/>
              <a:t>fou</a:t>
            </a:r>
            <a:r>
              <a:rPr lang="en-US" sz="1400" dirty="0"/>
              <a:t>n</a:t>
            </a:r>
            <a:r>
              <a:rPr lang="en-US" sz="1400" dirty="0" smtClean="0"/>
              <a:t>ded </a:t>
            </a:r>
            <a:r>
              <a:rPr lang="en-US" sz="1400" dirty="0"/>
              <a:t>in </a:t>
            </a:r>
            <a:r>
              <a:rPr lang="en-US" sz="1400" dirty="0" smtClean="0"/>
              <a:t>2000 </a:t>
            </a:r>
            <a:r>
              <a:rPr lang="en-US" sz="1400" dirty="0"/>
              <a:t>or after, </a:t>
            </a:r>
            <a:r>
              <a:rPr lang="en-US" sz="1400" dirty="0" smtClean="0"/>
              <a:t>72% experienced sales growth in 2014, versus 39% of those with more tenure.</a:t>
            </a:r>
          </a:p>
          <a:p>
            <a:pPr marL="285750" lvl="0" indent="-285750">
              <a:lnSpc>
                <a:spcPts val="1800"/>
              </a:lnSpc>
              <a:spcBef>
                <a:spcPts val="1800"/>
              </a:spcBef>
              <a:buFont typeface="Arial" panose="020B0604020202020204" pitchFamily="34" charset="0"/>
              <a:buChar char="•"/>
            </a:pPr>
            <a:r>
              <a:rPr lang="en-US" sz="1400" dirty="0" smtClean="0"/>
              <a:t>The </a:t>
            </a:r>
            <a:r>
              <a:rPr lang="en-US" sz="1400" b="1" dirty="0" smtClean="0">
                <a:solidFill>
                  <a:srgbClr val="B9282B"/>
                </a:solidFill>
              </a:rPr>
              <a:t>smallest direct selling companies</a:t>
            </a:r>
            <a:r>
              <a:rPr lang="en-US" sz="1400" dirty="0" smtClean="0">
                <a:solidFill>
                  <a:srgbClr val="B9282B"/>
                </a:solidFill>
              </a:rPr>
              <a:t> </a:t>
            </a:r>
            <a:r>
              <a:rPr lang="en-US" sz="1400" dirty="0" smtClean="0"/>
              <a:t>had growth of more than 50% in annual retail sales over 2013. Although, it’s important to note that these firms are growing from a smaller base than more established firms.</a:t>
            </a:r>
            <a:endParaRPr lang="en-US" sz="1400" dirty="0"/>
          </a:p>
        </p:txBody>
      </p:sp>
      <p:graphicFrame>
        <p:nvGraphicFramePr>
          <p:cNvPr id="35" name="Chart 34"/>
          <p:cNvGraphicFramePr/>
          <p:nvPr>
            <p:extLst>
              <p:ext uri="{D42A27DB-BD31-4B8C-83A1-F6EECF244321}">
                <p14:modId xmlns:p14="http://schemas.microsoft.com/office/powerpoint/2010/main" val="3776220135"/>
              </p:ext>
            </p:extLst>
          </p:nvPr>
        </p:nvGraphicFramePr>
        <p:xfrm>
          <a:off x="0" y="1850542"/>
          <a:ext cx="5653416" cy="3977298"/>
        </p:xfrm>
        <a:graphic>
          <a:graphicData uri="http://schemas.openxmlformats.org/drawingml/2006/chart">
            <c:chart xmlns:c="http://schemas.openxmlformats.org/drawingml/2006/chart" xmlns:r="http://schemas.openxmlformats.org/officeDocument/2006/relationships" r:id="rId3"/>
          </a:graphicData>
        </a:graphic>
      </p:graphicFrame>
      <p:sp>
        <p:nvSpPr>
          <p:cNvPr id="36" name="Rectangle 35"/>
          <p:cNvSpPr/>
          <p:nvPr/>
        </p:nvSpPr>
        <p:spPr>
          <a:xfrm>
            <a:off x="318183" y="1674614"/>
            <a:ext cx="1261884"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effectLst/>
                <a:uLnTx/>
                <a:uFillTx/>
              </a:rPr>
              <a:t>Sales of...</a:t>
            </a:r>
          </a:p>
        </p:txBody>
      </p:sp>
      <p:sp>
        <p:nvSpPr>
          <p:cNvPr id="37" name="Rectangle 36"/>
          <p:cNvSpPr/>
          <p:nvPr/>
        </p:nvSpPr>
        <p:spPr>
          <a:xfrm>
            <a:off x="4374567" y="4923431"/>
            <a:ext cx="1064714"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fontAlgn="auto">
              <a:spcBef>
                <a:spcPts val="0"/>
              </a:spcBef>
              <a:spcAft>
                <a:spcPts val="0"/>
              </a:spcAft>
              <a:defRPr/>
            </a:pPr>
            <a:r>
              <a:rPr lang="en-US" smtClean="0">
                <a:solidFill>
                  <a:srgbClr val="00B050"/>
                </a:solidFill>
                <a:latin typeface="Wingdings 3"/>
              </a:rPr>
              <a:t>p</a:t>
            </a:r>
            <a:r>
              <a:rPr lang="en-US" b="1" smtClean="0">
                <a:solidFill>
                  <a:srgbClr val="008000"/>
                </a:solidFill>
              </a:rPr>
              <a:t>50</a:t>
            </a:r>
            <a:r>
              <a:rPr kumimoji="0" lang="en-US" b="1" i="0" u="none" strike="noStrike" kern="1200" cap="none" spc="0" normalizeH="0" baseline="0" noProof="0" smtClean="0">
                <a:ln>
                  <a:noFill/>
                </a:ln>
                <a:solidFill>
                  <a:srgbClr val="008000"/>
                </a:solidFill>
                <a:effectLst/>
                <a:uLnTx/>
                <a:uFillTx/>
              </a:rPr>
              <a:t>.4</a:t>
            </a:r>
            <a:r>
              <a:rPr kumimoji="0" lang="en-US" b="1" i="0" u="none" strike="noStrike" kern="1200" cap="none" spc="0" normalizeH="0" baseline="0" noProof="0" dirty="0" smtClean="0">
                <a:ln>
                  <a:noFill/>
                </a:ln>
                <a:solidFill>
                  <a:srgbClr val="008000"/>
                </a:solidFill>
                <a:effectLst/>
                <a:uLnTx/>
                <a:uFillTx/>
              </a:rPr>
              <a:t>%</a:t>
            </a:r>
            <a:endParaRPr kumimoji="0" lang="en-US" b="1" i="0" u="none" strike="noStrike" kern="1200" cap="none" spc="0" normalizeH="0" baseline="0" noProof="0" dirty="0">
              <a:ln>
                <a:noFill/>
              </a:ln>
              <a:solidFill>
                <a:srgbClr val="008000"/>
              </a:solidFill>
              <a:effectLst/>
              <a:uLnTx/>
              <a:uFillTx/>
            </a:endParaRPr>
          </a:p>
        </p:txBody>
      </p:sp>
      <p:sp>
        <p:nvSpPr>
          <p:cNvPr id="39" name="Rectangle 38"/>
          <p:cNvSpPr/>
          <p:nvPr/>
        </p:nvSpPr>
        <p:spPr>
          <a:xfrm>
            <a:off x="4502807" y="4092687"/>
            <a:ext cx="936474"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fontAlgn="auto">
              <a:spcBef>
                <a:spcPts val="0"/>
              </a:spcBef>
              <a:spcAft>
                <a:spcPts val="0"/>
              </a:spcAft>
              <a:defRPr/>
            </a:pPr>
            <a:r>
              <a:rPr lang="en-US" smtClean="0">
                <a:solidFill>
                  <a:srgbClr val="00B050"/>
                </a:solidFill>
                <a:latin typeface="Wingdings 3"/>
              </a:rPr>
              <a:t>p</a:t>
            </a:r>
            <a:r>
              <a:rPr lang="en-US" b="1" smtClean="0">
                <a:solidFill>
                  <a:srgbClr val="008000"/>
                </a:solidFill>
              </a:rPr>
              <a:t>8</a:t>
            </a:r>
            <a:r>
              <a:rPr kumimoji="0" lang="en-US" b="1" i="0" u="none" strike="noStrike" kern="1200" cap="none" spc="0" normalizeH="0" baseline="0" noProof="0" smtClean="0">
                <a:ln>
                  <a:noFill/>
                </a:ln>
                <a:solidFill>
                  <a:srgbClr val="008000"/>
                </a:solidFill>
                <a:effectLst/>
                <a:uLnTx/>
                <a:uFillTx/>
              </a:rPr>
              <a:t>.3</a:t>
            </a:r>
            <a:r>
              <a:rPr kumimoji="0" lang="en-US" b="1" i="0" u="none" strike="noStrike" kern="1200" cap="none" spc="0" normalizeH="0" baseline="0" noProof="0" dirty="0" smtClean="0">
                <a:ln>
                  <a:noFill/>
                </a:ln>
                <a:solidFill>
                  <a:srgbClr val="008000"/>
                </a:solidFill>
                <a:effectLst/>
                <a:uLnTx/>
                <a:uFillTx/>
              </a:rPr>
              <a:t>%</a:t>
            </a:r>
            <a:endParaRPr kumimoji="0" lang="en-US" b="1" i="0" u="none" strike="noStrike" kern="1200" cap="none" spc="0" normalizeH="0" baseline="0" noProof="0" dirty="0">
              <a:ln>
                <a:noFill/>
              </a:ln>
              <a:solidFill>
                <a:srgbClr val="008000"/>
              </a:solidFill>
              <a:effectLst/>
              <a:uLnTx/>
              <a:uFillTx/>
            </a:endParaRPr>
          </a:p>
        </p:txBody>
      </p:sp>
      <p:sp>
        <p:nvSpPr>
          <p:cNvPr id="40" name="Rectangle 39"/>
          <p:cNvSpPr/>
          <p:nvPr/>
        </p:nvSpPr>
        <p:spPr>
          <a:xfrm>
            <a:off x="4502807" y="3261942"/>
            <a:ext cx="936474"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fontAlgn="auto">
              <a:spcBef>
                <a:spcPts val="0"/>
              </a:spcBef>
              <a:spcAft>
                <a:spcPts val="0"/>
              </a:spcAft>
              <a:defRPr/>
            </a:pPr>
            <a:r>
              <a:rPr lang="en-US" dirty="0" smtClean="0">
                <a:solidFill>
                  <a:schemeClr val="accent1"/>
                </a:solidFill>
                <a:latin typeface="Wingdings 3"/>
              </a:rPr>
              <a:t>q</a:t>
            </a:r>
            <a:r>
              <a:rPr lang="en-US" b="1" dirty="0" smtClean="0">
                <a:solidFill>
                  <a:schemeClr val="accent1"/>
                </a:solidFill>
              </a:rPr>
              <a:t>3</a:t>
            </a:r>
            <a:r>
              <a:rPr kumimoji="0" lang="en-US" b="1" i="0" u="none" strike="noStrike" kern="1200" cap="none" spc="0" normalizeH="0" baseline="0" noProof="0" dirty="0" smtClean="0">
                <a:ln>
                  <a:noFill/>
                </a:ln>
                <a:solidFill>
                  <a:schemeClr val="accent1"/>
                </a:solidFill>
                <a:effectLst/>
                <a:uLnTx/>
                <a:uFillTx/>
              </a:rPr>
              <a:t>.5%</a:t>
            </a:r>
            <a:endParaRPr kumimoji="0" lang="en-US" b="1" i="0" u="none" strike="noStrike" kern="1200" cap="none" spc="0" normalizeH="0" baseline="0" noProof="0" dirty="0">
              <a:ln>
                <a:noFill/>
              </a:ln>
              <a:solidFill>
                <a:schemeClr val="accent1"/>
              </a:solidFill>
              <a:effectLst/>
              <a:uLnTx/>
              <a:uFillTx/>
            </a:endParaRPr>
          </a:p>
        </p:txBody>
      </p:sp>
      <p:sp>
        <p:nvSpPr>
          <p:cNvPr id="42" name="Rectangle 41"/>
          <p:cNvSpPr/>
          <p:nvPr/>
        </p:nvSpPr>
        <p:spPr>
          <a:xfrm>
            <a:off x="4502807" y="2431197"/>
            <a:ext cx="936474"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fontAlgn="auto">
              <a:spcBef>
                <a:spcPts val="0"/>
              </a:spcBef>
              <a:spcAft>
                <a:spcPts val="0"/>
              </a:spcAft>
              <a:defRPr/>
            </a:pPr>
            <a:r>
              <a:rPr lang="en-US" smtClean="0">
                <a:solidFill>
                  <a:srgbClr val="00B050"/>
                </a:solidFill>
                <a:latin typeface="Wingdings 3"/>
              </a:rPr>
              <a:t>p</a:t>
            </a:r>
            <a:r>
              <a:rPr lang="en-US" b="1" smtClean="0">
                <a:solidFill>
                  <a:srgbClr val="008000"/>
                </a:solidFill>
              </a:rPr>
              <a:t>9</a:t>
            </a:r>
            <a:r>
              <a:rPr kumimoji="0" lang="en-US" b="1" i="0" u="none" strike="noStrike" kern="1200" cap="none" spc="0" normalizeH="0" baseline="0" noProof="0" smtClean="0">
                <a:ln>
                  <a:noFill/>
                </a:ln>
                <a:solidFill>
                  <a:srgbClr val="008000"/>
                </a:solidFill>
                <a:effectLst/>
                <a:uLnTx/>
                <a:uFillTx/>
              </a:rPr>
              <a:t>.8</a:t>
            </a:r>
            <a:r>
              <a:rPr kumimoji="0" lang="en-US" b="1" i="0" u="none" strike="noStrike" kern="1200" cap="none" spc="0" normalizeH="0" baseline="0" noProof="0" dirty="0" smtClean="0">
                <a:ln>
                  <a:noFill/>
                </a:ln>
                <a:solidFill>
                  <a:srgbClr val="008000"/>
                </a:solidFill>
                <a:effectLst/>
                <a:uLnTx/>
                <a:uFillTx/>
              </a:rPr>
              <a:t>%</a:t>
            </a:r>
            <a:endParaRPr kumimoji="0" lang="en-US" b="1" i="0" u="none" strike="noStrike" kern="1200" cap="none" spc="0" normalizeH="0" baseline="0" noProof="0" dirty="0">
              <a:ln>
                <a:noFill/>
              </a:ln>
              <a:solidFill>
                <a:srgbClr val="008000"/>
              </a:solidFill>
              <a:effectLst/>
              <a:uLnTx/>
              <a:uFillTx/>
            </a:endParaRPr>
          </a:p>
        </p:txBody>
      </p:sp>
    </p:spTree>
    <p:extLst>
      <p:ext uri="{BB962C8B-B14F-4D97-AF65-F5344CB8AC3E}">
        <p14:creationId xmlns:p14="http://schemas.microsoft.com/office/powerpoint/2010/main" val="35640806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382635" y="1702169"/>
            <a:ext cx="8626643" cy="369332"/>
          </a:xfrm>
          <a:prstGeom prst="rect">
            <a:avLst/>
          </a:prstGeom>
          <a:noFill/>
        </p:spPr>
        <p:txBody>
          <a:bodyPr wrap="square" rtlCol="0">
            <a:spAutoFit/>
          </a:bodyPr>
          <a:lstStyle/>
          <a:p>
            <a:r>
              <a:rPr lang="en-US" b="1" dirty="0" smtClean="0">
                <a:latin typeface="Arial" pitchFamily="34" charset="0"/>
                <a:cs typeface="Arial" pitchFamily="34" charset="0"/>
              </a:rPr>
              <a:t>Estimated Direct Retail Sales and GDP </a:t>
            </a:r>
            <a:r>
              <a:rPr lang="en-US" sz="1400" dirty="0" smtClean="0">
                <a:latin typeface="Arial" pitchFamily="34" charset="0"/>
                <a:cs typeface="Arial" pitchFamily="34" charset="0"/>
              </a:rPr>
              <a:t>($U.S. billions)</a:t>
            </a:r>
          </a:p>
        </p:txBody>
      </p:sp>
      <p:sp>
        <p:nvSpPr>
          <p:cNvPr id="4" name="Title 3"/>
          <p:cNvSpPr>
            <a:spLocks noGrp="1"/>
          </p:cNvSpPr>
          <p:nvPr>
            <p:ph type="title"/>
          </p:nvPr>
        </p:nvSpPr>
        <p:spPr/>
        <p:txBody>
          <a:bodyPr/>
          <a:lstStyle/>
          <a:p>
            <a:r>
              <a:rPr lang="en-US" dirty="0"/>
              <a:t>2014 marked a return to estimated direct retail sales growth </a:t>
            </a:r>
            <a:r>
              <a:rPr lang="en-US" dirty="0" smtClean="0"/>
              <a:t>exceeding </a:t>
            </a:r>
            <a:r>
              <a:rPr lang="en-US" dirty="0"/>
              <a:t>the U.S. economic growth</a:t>
            </a:r>
          </a:p>
        </p:txBody>
      </p:sp>
      <p:sp>
        <p:nvSpPr>
          <p:cNvPr id="15" name="Slide Number Placeholder 14"/>
          <p:cNvSpPr>
            <a:spLocks noGrp="1"/>
          </p:cNvSpPr>
          <p:nvPr>
            <p:ph type="sldNum" sz="quarter" idx="10"/>
          </p:nvPr>
        </p:nvSpPr>
        <p:spPr/>
        <p:txBody>
          <a:bodyPr/>
          <a:lstStyle/>
          <a:p>
            <a:pPr>
              <a:defRPr/>
            </a:pPr>
            <a:r>
              <a:rPr lang="en-US" dirty="0" smtClean="0"/>
              <a:t>Page  ●  </a:t>
            </a:r>
            <a:fld id="{7ABB4967-DEA4-4DB6-A661-AF6B5ACA8B7E}" type="slidenum">
              <a:rPr lang="en-US" smtClean="0"/>
              <a:pPr>
                <a:defRPr/>
              </a:pPr>
              <a:t>8</a:t>
            </a:fld>
            <a:endParaRPr lang="en-US" dirty="0"/>
          </a:p>
        </p:txBody>
      </p:sp>
      <p:graphicFrame>
        <p:nvGraphicFramePr>
          <p:cNvPr id="23" name="Chart 22"/>
          <p:cNvGraphicFramePr/>
          <p:nvPr>
            <p:extLst>
              <p:ext uri="{D42A27DB-BD31-4B8C-83A1-F6EECF244321}">
                <p14:modId xmlns:p14="http://schemas.microsoft.com/office/powerpoint/2010/main" val="63211783"/>
              </p:ext>
            </p:extLst>
          </p:nvPr>
        </p:nvGraphicFramePr>
        <p:xfrm>
          <a:off x="228601" y="2278324"/>
          <a:ext cx="8633516" cy="3045708"/>
        </p:xfrm>
        <a:graphic>
          <a:graphicData uri="http://schemas.openxmlformats.org/drawingml/2006/chart">
            <c:chart xmlns:c="http://schemas.openxmlformats.org/drawingml/2006/chart" xmlns:r="http://schemas.openxmlformats.org/officeDocument/2006/relationships" r:id="rId3"/>
          </a:graphicData>
        </a:graphic>
      </p:graphicFrame>
      <p:sp>
        <p:nvSpPr>
          <p:cNvPr id="27" name="Oval 26"/>
          <p:cNvSpPr/>
          <p:nvPr/>
        </p:nvSpPr>
        <p:spPr>
          <a:xfrm>
            <a:off x="7580121" y="2725343"/>
            <a:ext cx="768660" cy="403546"/>
          </a:xfrm>
          <a:prstGeom prst="ellipse">
            <a:avLst/>
          </a:prstGeom>
          <a:noFill/>
          <a:ln w="28575">
            <a:solidFill>
              <a:schemeClr val="accent1"/>
            </a:solidFill>
          </a:ln>
          <a:effectLst/>
          <a:sp3d z="368300" extrusionH="361950"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0" name="Rectangle 29"/>
          <p:cNvSpPr/>
          <p:nvPr/>
        </p:nvSpPr>
        <p:spPr>
          <a:xfrm>
            <a:off x="451425" y="6157731"/>
            <a:ext cx="5428527" cy="215444"/>
          </a:xfrm>
          <a:prstGeom prst="rect">
            <a:avLst/>
          </a:prstGeom>
        </p:spPr>
        <p:txBody>
          <a:bodyPr wrap="square">
            <a:spAutoFit/>
          </a:bodyPr>
          <a:lstStyle/>
          <a:p>
            <a:pPr marL="0" lvl="1"/>
            <a:r>
              <a:rPr lang="en-US" sz="800" dirty="0" smtClean="0"/>
              <a:t>Source</a:t>
            </a:r>
            <a:r>
              <a:rPr lang="en-US" sz="800" smtClean="0"/>
              <a:t>: 2015 </a:t>
            </a:r>
            <a:r>
              <a:rPr lang="en-US" sz="800" dirty="0" smtClean="0"/>
              <a:t>Growth &amp; </a:t>
            </a:r>
            <a:r>
              <a:rPr lang="en-US" sz="800" smtClean="0"/>
              <a:t>Outlook Report</a:t>
            </a:r>
            <a:endParaRPr lang="en-US" sz="800" dirty="0"/>
          </a:p>
        </p:txBody>
      </p:sp>
      <p:sp>
        <p:nvSpPr>
          <p:cNvPr id="10" name="Right Brace 9"/>
          <p:cNvSpPr/>
          <p:nvPr/>
        </p:nvSpPr>
        <p:spPr>
          <a:xfrm rot="16200000" flipH="1">
            <a:off x="5811515" y="2233080"/>
            <a:ext cx="182689" cy="4128380"/>
          </a:xfrm>
          <a:prstGeom prst="rightBrace">
            <a:avLst/>
          </a:prstGeom>
          <a:noFill/>
          <a:ln w="19050"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1" name="TextBox 10"/>
          <p:cNvSpPr txBox="1"/>
          <p:nvPr/>
        </p:nvSpPr>
        <p:spPr>
          <a:xfrm>
            <a:off x="4442013" y="4395353"/>
            <a:ext cx="2921691" cy="600164"/>
          </a:xfrm>
          <a:prstGeom prst="rect">
            <a:avLst/>
          </a:prstGeom>
          <a:noFill/>
        </p:spPr>
        <p:txBody>
          <a:bodyPr wrap="square" rtlCol="0">
            <a:spAutoFit/>
          </a:bodyPr>
          <a:lstStyle/>
          <a:p>
            <a:pPr algn="ctr"/>
            <a:r>
              <a:rPr lang="en-US" sz="1100" i="1" dirty="0" smtClean="0">
                <a:solidFill>
                  <a:schemeClr val="bg1">
                    <a:lumMod val="50000"/>
                  </a:schemeClr>
                </a:solidFill>
                <a:cs typeface="Arial" panose="020B0604020202020204" pitchFamily="34" charset="0"/>
              </a:rPr>
              <a:t>4.89</a:t>
            </a:r>
            <a:r>
              <a:rPr lang="en-US" sz="1100" i="1" dirty="0">
                <a:solidFill>
                  <a:schemeClr val="bg1">
                    <a:lumMod val="50000"/>
                  </a:schemeClr>
                </a:solidFill>
                <a:cs typeface="Arial" panose="020B0604020202020204" pitchFamily="34" charset="0"/>
              </a:rPr>
              <a:t>%</a:t>
            </a:r>
            <a:r>
              <a:rPr lang="en-US" sz="1000" i="1" dirty="0">
                <a:solidFill>
                  <a:schemeClr val="bg1">
                    <a:lumMod val="50000"/>
                  </a:schemeClr>
                </a:solidFill>
                <a:cs typeface="Arial" panose="020B0604020202020204" pitchFamily="34" charset="0"/>
              </a:rPr>
              <a:t> </a:t>
            </a:r>
            <a:r>
              <a:rPr lang="en-US" sz="1100" i="1" dirty="0">
                <a:solidFill>
                  <a:schemeClr val="bg1">
                    <a:lumMod val="50000"/>
                  </a:schemeClr>
                </a:solidFill>
                <a:cs typeface="Arial" panose="020B0604020202020204" pitchFamily="34" charset="0"/>
              </a:rPr>
              <a:t>U.S. Direct Selling Industry CAGR</a:t>
            </a:r>
            <a:r>
              <a:rPr lang="en-US" sz="1000" i="1" dirty="0">
                <a:solidFill>
                  <a:schemeClr val="bg1">
                    <a:lumMod val="50000"/>
                  </a:schemeClr>
                </a:solidFill>
                <a:cs typeface="Arial" panose="020B0604020202020204" pitchFamily="34" charset="0"/>
              </a:rPr>
              <a:t/>
            </a:r>
            <a:br>
              <a:rPr lang="en-US" sz="1000" i="1" dirty="0">
                <a:solidFill>
                  <a:schemeClr val="bg1">
                    <a:lumMod val="50000"/>
                  </a:schemeClr>
                </a:solidFill>
                <a:cs typeface="Arial" panose="020B0604020202020204" pitchFamily="34" charset="0"/>
              </a:rPr>
            </a:br>
            <a:r>
              <a:rPr lang="en-US" sz="1100" i="1" dirty="0" smtClean="0">
                <a:solidFill>
                  <a:schemeClr val="bg1">
                    <a:lumMod val="50000"/>
                  </a:schemeClr>
                </a:solidFill>
                <a:cs typeface="Arial" panose="020B0604020202020204" pitchFamily="34" charset="0"/>
              </a:rPr>
              <a:t>3.93% </a:t>
            </a:r>
            <a:r>
              <a:rPr lang="en-US" sz="1100" i="1" dirty="0">
                <a:solidFill>
                  <a:schemeClr val="bg1">
                    <a:lumMod val="50000"/>
                  </a:schemeClr>
                </a:solidFill>
                <a:cs typeface="Arial" panose="020B0604020202020204" pitchFamily="34" charset="0"/>
              </a:rPr>
              <a:t>U.S. </a:t>
            </a:r>
            <a:r>
              <a:rPr lang="en-US" sz="1100" i="1" dirty="0" smtClean="0">
                <a:solidFill>
                  <a:schemeClr val="bg1">
                    <a:lumMod val="50000"/>
                  </a:schemeClr>
                </a:solidFill>
                <a:cs typeface="Arial" panose="020B0604020202020204" pitchFamily="34" charset="0"/>
              </a:rPr>
              <a:t>GDP </a:t>
            </a:r>
            <a:r>
              <a:rPr lang="en-US" sz="1100" i="1" dirty="0">
                <a:solidFill>
                  <a:schemeClr val="bg1">
                    <a:lumMod val="50000"/>
                  </a:schemeClr>
                </a:solidFill>
                <a:cs typeface="Arial" panose="020B0604020202020204" pitchFamily="34" charset="0"/>
              </a:rPr>
              <a:t>CAGR</a:t>
            </a:r>
            <a:br>
              <a:rPr lang="en-US" sz="1100" i="1" dirty="0">
                <a:solidFill>
                  <a:schemeClr val="bg1">
                    <a:lumMod val="50000"/>
                  </a:schemeClr>
                </a:solidFill>
                <a:cs typeface="Arial" panose="020B0604020202020204" pitchFamily="34" charset="0"/>
              </a:rPr>
            </a:br>
            <a:endParaRPr lang="en-US" sz="1100" i="1" dirty="0">
              <a:solidFill>
                <a:schemeClr val="bg1">
                  <a:lumMod val="50000"/>
                </a:schemeClr>
              </a:solidFill>
              <a:cs typeface="Arial" panose="020B0604020202020204" pitchFamily="34" charset="0"/>
            </a:endParaRPr>
          </a:p>
        </p:txBody>
      </p:sp>
    </p:spTree>
    <p:extLst>
      <p:ext uri="{BB962C8B-B14F-4D97-AF65-F5344CB8AC3E}">
        <p14:creationId xmlns:p14="http://schemas.microsoft.com/office/powerpoint/2010/main" val="26103595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 the U.S., direct sellers offer a diverse set of products and services</a:t>
            </a:r>
            <a:endParaRPr lang="en-US" dirty="0"/>
          </a:p>
        </p:txBody>
      </p:sp>
      <p:sp>
        <p:nvSpPr>
          <p:cNvPr id="18" name="Slide Number Placeholder 17"/>
          <p:cNvSpPr>
            <a:spLocks noGrp="1"/>
          </p:cNvSpPr>
          <p:nvPr>
            <p:ph type="sldNum" sz="quarter" idx="10"/>
          </p:nvPr>
        </p:nvSpPr>
        <p:spPr/>
        <p:txBody>
          <a:bodyPr/>
          <a:lstStyle/>
          <a:p>
            <a:r>
              <a:rPr lang="en-US" dirty="0" smtClean="0"/>
              <a:t>Page  ●  </a:t>
            </a:r>
            <a:fld id="{7ABB4967-DEA4-4DB6-A661-AF6B5ACA8B7E}" type="slidenum">
              <a:rPr lang="en-US" smtClean="0"/>
              <a:pPr/>
              <a:t>9</a:t>
            </a:fld>
            <a:endParaRPr lang="en-US" dirty="0"/>
          </a:p>
        </p:txBody>
      </p:sp>
      <p:sp>
        <p:nvSpPr>
          <p:cNvPr id="5" name="Text Placeholder 4"/>
          <p:cNvSpPr>
            <a:spLocks noGrp="1"/>
          </p:cNvSpPr>
          <p:nvPr>
            <p:ph idx="4294967295"/>
          </p:nvPr>
        </p:nvSpPr>
        <p:spPr>
          <a:xfrm>
            <a:off x="685800" y="1549400"/>
            <a:ext cx="8458200" cy="4927600"/>
          </a:xfrm>
        </p:spPr>
        <p:txBody>
          <a:bodyPr/>
          <a:lstStyle/>
          <a:p>
            <a:pPr marL="0" indent="0">
              <a:buNone/>
            </a:pPr>
            <a:endParaRPr lang="en-US" dirty="0" smtClean="0"/>
          </a:p>
          <a:p>
            <a:endParaRPr lang="en-US" dirty="0" smtClean="0"/>
          </a:p>
        </p:txBody>
      </p:sp>
      <p:graphicFrame>
        <p:nvGraphicFramePr>
          <p:cNvPr id="25" name="Chart 24"/>
          <p:cNvGraphicFramePr/>
          <p:nvPr>
            <p:extLst>
              <p:ext uri="{D42A27DB-BD31-4B8C-83A1-F6EECF244321}">
                <p14:modId xmlns:p14="http://schemas.microsoft.com/office/powerpoint/2010/main" val="1984543577"/>
              </p:ext>
            </p:extLst>
          </p:nvPr>
        </p:nvGraphicFramePr>
        <p:xfrm>
          <a:off x="261993" y="2418084"/>
          <a:ext cx="6096000" cy="3495743"/>
        </p:xfrm>
        <a:graphic>
          <a:graphicData uri="http://schemas.openxmlformats.org/drawingml/2006/chart">
            <c:chart xmlns:c="http://schemas.openxmlformats.org/drawingml/2006/chart" xmlns:r="http://schemas.openxmlformats.org/officeDocument/2006/relationships" r:id="rId3"/>
          </a:graphicData>
        </a:graphic>
      </p:graphicFrame>
      <p:sp>
        <p:nvSpPr>
          <p:cNvPr id="26" name="Rectangle 25"/>
          <p:cNvSpPr/>
          <p:nvPr/>
        </p:nvSpPr>
        <p:spPr>
          <a:xfrm>
            <a:off x="0" y="5267008"/>
            <a:ext cx="2419350" cy="830997"/>
          </a:xfrm>
          <a:prstGeom prst="rect">
            <a:avLst/>
          </a:prstGeom>
        </p:spPr>
        <p:txBody>
          <a:bodyPr wrap="square">
            <a:spAutoFit/>
          </a:bodyPr>
          <a:lstStyle/>
          <a:p>
            <a:pPr algn="ctr">
              <a:defRPr sz="1600" b="1" i="0" u="none" strike="noStrike" kern="1200" baseline="0">
                <a:solidFill>
                  <a:prstClr val="black"/>
                </a:solidFill>
                <a:latin typeface="Arial" pitchFamily="34" charset="0"/>
                <a:ea typeface="+mn-ea"/>
                <a:cs typeface="Arial" pitchFamily="34" charset="0"/>
              </a:defRPr>
            </a:pPr>
            <a:r>
              <a:rPr lang="en-US" dirty="0" smtClean="0">
                <a:cs typeface="Arial" pitchFamily="34" charset="0"/>
              </a:rPr>
              <a:t>Home &amp; family care/</a:t>
            </a:r>
            <a:br>
              <a:rPr lang="en-US" dirty="0" smtClean="0">
                <a:cs typeface="Arial" pitchFamily="34" charset="0"/>
              </a:rPr>
            </a:br>
            <a:r>
              <a:rPr lang="en-US" dirty="0" smtClean="0">
                <a:cs typeface="Arial" pitchFamily="34" charset="0"/>
              </a:rPr>
              <a:t>home durables</a:t>
            </a:r>
            <a:r>
              <a:rPr lang="en-US" smtClean="0">
                <a:cs typeface="Arial" pitchFamily="34" charset="0"/>
              </a:rPr>
              <a:t>
</a:t>
            </a:r>
            <a:r>
              <a:rPr lang="en-US" smtClean="0">
                <a:solidFill>
                  <a:srgbClr val="FF0000"/>
                </a:solidFill>
                <a:latin typeface="Wingdings 3"/>
              </a:rPr>
              <a:t>q</a:t>
            </a:r>
            <a:r>
              <a:rPr lang="en-US" sz="1200" smtClean="0">
                <a:solidFill>
                  <a:prstClr val="black"/>
                </a:solidFill>
                <a:cs typeface="Arial" panose="020B0604020202020204" pitchFamily="34" charset="0"/>
              </a:rPr>
              <a:t> </a:t>
            </a:r>
            <a:r>
              <a:rPr lang="en-US" smtClean="0">
                <a:cs typeface="Arial" pitchFamily="34" charset="0"/>
              </a:rPr>
              <a:t>2.1%</a:t>
            </a:r>
            <a:endParaRPr lang="en-US" dirty="0">
              <a:cs typeface="Arial" pitchFamily="34" charset="0"/>
            </a:endParaRPr>
          </a:p>
        </p:txBody>
      </p:sp>
      <p:sp>
        <p:nvSpPr>
          <p:cNvPr id="27" name="Rectangle 26"/>
          <p:cNvSpPr/>
          <p:nvPr/>
        </p:nvSpPr>
        <p:spPr>
          <a:xfrm>
            <a:off x="4613142" y="3094914"/>
            <a:ext cx="1503564" cy="584775"/>
          </a:xfrm>
          <a:prstGeom prst="rect">
            <a:avLst/>
          </a:prstGeom>
        </p:spPr>
        <p:txBody>
          <a:bodyPr wrap="square">
            <a:spAutoFit/>
          </a:bodyPr>
          <a:lstStyle/>
          <a:p>
            <a:pPr algn="ctr">
              <a:defRPr sz="1600" b="1" i="0" u="none" strike="noStrike" kern="1200" baseline="0">
                <a:solidFill>
                  <a:prstClr val="black"/>
                </a:solidFill>
                <a:latin typeface="Arial" pitchFamily="34" charset="0"/>
                <a:ea typeface="+mn-ea"/>
                <a:cs typeface="Arial" pitchFamily="34" charset="0"/>
              </a:defRPr>
            </a:pPr>
            <a:r>
              <a:rPr lang="en-US" dirty="0" smtClean="0">
                <a:latin typeface="Arial" pitchFamily="34" charset="0"/>
                <a:cs typeface="Arial" pitchFamily="34" charset="0"/>
              </a:rPr>
              <a:t>Wellness</a:t>
            </a:r>
          </a:p>
          <a:p>
            <a:pPr algn="ctr">
              <a:defRPr sz="1600" b="1" i="0" u="none" strike="noStrike" kern="1200" baseline="0">
                <a:solidFill>
                  <a:prstClr val="black"/>
                </a:solidFill>
                <a:latin typeface="Arial" pitchFamily="34" charset="0"/>
                <a:ea typeface="+mn-ea"/>
                <a:cs typeface="Arial" pitchFamily="34" charset="0"/>
              </a:defRPr>
            </a:pPr>
            <a:r>
              <a:rPr lang="en-US" smtClean="0">
                <a:solidFill>
                  <a:srgbClr val="00B050"/>
                </a:solidFill>
                <a:latin typeface="Wingdings 3"/>
              </a:rPr>
              <a:t>p</a:t>
            </a:r>
            <a:r>
              <a:rPr lang="en-US" smtClean="0">
                <a:cs typeface="Arial" pitchFamily="34" charset="0"/>
              </a:rPr>
              <a:t> 1.6%</a:t>
            </a:r>
            <a:r>
              <a:rPr lang="en-US" smtClean="0">
                <a:latin typeface="Arial" pitchFamily="34" charset="0"/>
                <a:cs typeface="Arial" pitchFamily="34" charset="0"/>
              </a:rPr>
              <a:t> </a:t>
            </a:r>
            <a:endParaRPr lang="en-US" dirty="0">
              <a:latin typeface="Arial" pitchFamily="34" charset="0"/>
              <a:cs typeface="Arial" pitchFamily="34" charset="0"/>
            </a:endParaRPr>
          </a:p>
        </p:txBody>
      </p:sp>
      <p:sp>
        <p:nvSpPr>
          <p:cNvPr id="28" name="Rectangle 27"/>
          <p:cNvSpPr/>
          <p:nvPr/>
        </p:nvSpPr>
        <p:spPr>
          <a:xfrm>
            <a:off x="307805" y="3929428"/>
            <a:ext cx="1543050" cy="584775"/>
          </a:xfrm>
          <a:prstGeom prst="rect">
            <a:avLst/>
          </a:prstGeom>
        </p:spPr>
        <p:txBody>
          <a:bodyPr wrap="square">
            <a:spAutoFit/>
          </a:bodyPr>
          <a:lstStyle/>
          <a:p>
            <a:pPr algn="ctr">
              <a:defRPr sz="1600" b="1" i="0" u="none" strike="noStrike" kern="1200" baseline="0">
                <a:solidFill>
                  <a:prstClr val="black"/>
                </a:solidFill>
                <a:latin typeface="Arial" pitchFamily="34" charset="0"/>
                <a:ea typeface="+mn-ea"/>
                <a:cs typeface="Arial" pitchFamily="34" charset="0"/>
              </a:defRPr>
            </a:pPr>
            <a:r>
              <a:rPr lang="en-US" dirty="0" smtClean="0">
                <a:latin typeface="Arial" pitchFamily="34" charset="0"/>
                <a:cs typeface="Arial" pitchFamily="34" charset="0"/>
              </a:rPr>
              <a:t>Personal care</a:t>
            </a:r>
          </a:p>
          <a:p>
            <a:pPr algn="ctr">
              <a:defRPr sz="1600" b="1" i="0" u="none" strike="noStrike" kern="1200" baseline="0">
                <a:solidFill>
                  <a:prstClr val="black"/>
                </a:solidFill>
                <a:latin typeface="Arial" pitchFamily="34" charset="0"/>
                <a:ea typeface="+mn-ea"/>
                <a:cs typeface="Arial" pitchFamily="34" charset="0"/>
              </a:defRPr>
            </a:pPr>
            <a:r>
              <a:rPr lang="en-US">
                <a:solidFill>
                  <a:srgbClr val="00B050"/>
                </a:solidFill>
                <a:latin typeface="Wingdings 3"/>
              </a:rPr>
              <a:t>p</a:t>
            </a:r>
            <a:r>
              <a:rPr lang="en-US" sz="1200" smtClean="0">
                <a:solidFill>
                  <a:prstClr val="black"/>
                </a:solidFill>
                <a:cs typeface="Arial" panose="020B0604020202020204" pitchFamily="34" charset="0"/>
              </a:rPr>
              <a:t> </a:t>
            </a:r>
            <a:r>
              <a:rPr lang="en-US" sz="1600" smtClean="0">
                <a:solidFill>
                  <a:prstClr val="black"/>
                </a:solidFill>
                <a:cs typeface="Arial" pitchFamily="34" charset="0"/>
              </a:rPr>
              <a:t>0.3</a:t>
            </a:r>
            <a:r>
              <a:rPr lang="en-US" smtClean="0">
                <a:cs typeface="Arial" pitchFamily="34" charset="0"/>
              </a:rPr>
              <a:t>%</a:t>
            </a:r>
            <a:endParaRPr lang="en-US" dirty="0">
              <a:latin typeface="Arial" pitchFamily="34" charset="0"/>
              <a:cs typeface="Arial" pitchFamily="34" charset="0"/>
            </a:endParaRPr>
          </a:p>
        </p:txBody>
      </p:sp>
      <p:sp>
        <p:nvSpPr>
          <p:cNvPr id="29" name="Rectangle 28"/>
          <p:cNvSpPr/>
          <p:nvPr/>
        </p:nvSpPr>
        <p:spPr>
          <a:xfrm>
            <a:off x="4662723" y="5068953"/>
            <a:ext cx="1632937" cy="1077218"/>
          </a:xfrm>
          <a:prstGeom prst="rect">
            <a:avLst/>
          </a:prstGeom>
        </p:spPr>
        <p:txBody>
          <a:bodyPr wrap="square">
            <a:spAutoFit/>
          </a:bodyPr>
          <a:lstStyle/>
          <a:p>
            <a:pPr algn="ctr">
              <a:defRPr sz="1600" b="1" i="0" u="none" strike="noStrike" kern="1200" baseline="0">
                <a:solidFill>
                  <a:prstClr val="black"/>
                </a:solidFill>
                <a:latin typeface="Arial" pitchFamily="34" charset="0"/>
                <a:ea typeface="+mn-ea"/>
                <a:cs typeface="Arial" pitchFamily="34" charset="0"/>
              </a:defRPr>
            </a:pPr>
            <a:r>
              <a:rPr lang="en-US" smtClean="0">
                <a:latin typeface="Arial" pitchFamily="34" charset="0"/>
                <a:cs typeface="Arial" pitchFamily="34" charset="0"/>
              </a:rPr>
              <a:t>Services </a:t>
            </a:r>
            <a:br>
              <a:rPr lang="en-US" smtClean="0">
                <a:latin typeface="Arial" pitchFamily="34" charset="0"/>
                <a:cs typeface="Arial" pitchFamily="34" charset="0"/>
              </a:rPr>
            </a:br>
            <a:r>
              <a:rPr lang="en-US" smtClean="0">
                <a:latin typeface="Arial" pitchFamily="34" charset="0"/>
                <a:cs typeface="Arial" pitchFamily="34" charset="0"/>
              </a:rPr>
              <a:t>and </a:t>
            </a:r>
            <a:r>
              <a:rPr lang="en-US" dirty="0" smtClean="0">
                <a:latin typeface="Arial" pitchFamily="34" charset="0"/>
                <a:cs typeface="Arial" pitchFamily="34" charset="0"/>
              </a:rPr>
              <a:t>other</a:t>
            </a:r>
          </a:p>
          <a:p>
            <a:pPr algn="ctr">
              <a:defRPr sz="1600" b="1" i="0" u="none" strike="noStrike" kern="1200" baseline="0">
                <a:solidFill>
                  <a:prstClr val="black"/>
                </a:solidFill>
                <a:latin typeface="Arial" pitchFamily="34" charset="0"/>
                <a:ea typeface="+mn-ea"/>
                <a:cs typeface="Arial" pitchFamily="34" charset="0"/>
              </a:defRPr>
            </a:pPr>
            <a:r>
              <a:rPr lang="en-US" smtClean="0">
                <a:solidFill>
                  <a:srgbClr val="00B050"/>
                </a:solidFill>
                <a:latin typeface="Wingdings 3"/>
              </a:rPr>
              <a:t>p</a:t>
            </a:r>
            <a:r>
              <a:rPr lang="en-US" smtClean="0">
                <a:cs typeface="Arial" pitchFamily="34" charset="0"/>
              </a:rPr>
              <a:t> 0.2</a:t>
            </a:r>
            <a:r>
              <a:rPr lang="en-US" dirty="0" smtClean="0">
                <a:cs typeface="Arial" pitchFamily="34" charset="0"/>
              </a:rPr>
              <a:t>%</a:t>
            </a:r>
            <a:r>
              <a:rPr lang="en-US" dirty="0" smtClean="0">
                <a:latin typeface="Arial" pitchFamily="34" charset="0"/>
                <a:cs typeface="Arial" pitchFamily="34" charset="0"/>
              </a:rPr>
              <a:t>
</a:t>
            </a:r>
            <a:endParaRPr lang="en-US" dirty="0">
              <a:latin typeface="Arial" pitchFamily="34" charset="0"/>
              <a:cs typeface="Arial" pitchFamily="34" charset="0"/>
            </a:endParaRPr>
          </a:p>
        </p:txBody>
      </p:sp>
      <p:sp>
        <p:nvSpPr>
          <p:cNvPr id="30" name="Rectangle 29"/>
          <p:cNvSpPr/>
          <p:nvPr/>
        </p:nvSpPr>
        <p:spPr>
          <a:xfrm>
            <a:off x="1008407" y="2275459"/>
            <a:ext cx="1724025" cy="830997"/>
          </a:xfrm>
          <a:prstGeom prst="rect">
            <a:avLst/>
          </a:prstGeom>
        </p:spPr>
        <p:txBody>
          <a:bodyPr wrap="square">
            <a:spAutoFit/>
          </a:bodyPr>
          <a:lstStyle/>
          <a:p>
            <a:pPr algn="ctr">
              <a:defRPr sz="1600" b="1" i="0" u="none" strike="noStrike" kern="1200" baseline="0">
                <a:solidFill>
                  <a:prstClr val="black"/>
                </a:solidFill>
                <a:latin typeface="Arial" pitchFamily="34" charset="0"/>
                <a:ea typeface="+mn-ea"/>
                <a:cs typeface="Arial" pitchFamily="34" charset="0"/>
              </a:defRPr>
            </a:pPr>
            <a:r>
              <a:rPr lang="en-US" dirty="0" smtClean="0">
                <a:latin typeface="Arial" pitchFamily="34" charset="0"/>
                <a:cs typeface="Arial" pitchFamily="34" charset="0"/>
              </a:rPr>
              <a:t>Clothing &amp; accessories</a:t>
            </a:r>
          </a:p>
          <a:p>
            <a:pPr algn="ctr">
              <a:defRPr sz="1600" b="1" i="0" u="none" strike="noStrike" kern="1200" baseline="0">
                <a:solidFill>
                  <a:prstClr val="black"/>
                </a:solidFill>
                <a:latin typeface="Arial" pitchFamily="34" charset="0"/>
                <a:ea typeface="+mn-ea"/>
                <a:cs typeface="Arial" pitchFamily="34" charset="0"/>
              </a:defRPr>
            </a:pPr>
            <a:r>
              <a:rPr lang="en-US" smtClean="0">
                <a:solidFill>
                  <a:srgbClr val="FF0000"/>
                </a:solidFill>
                <a:latin typeface="Wingdings 3"/>
              </a:rPr>
              <a:t>q</a:t>
            </a:r>
            <a:r>
              <a:rPr lang="en-US" sz="1600" smtClean="0">
                <a:cs typeface="Arial" pitchFamily="34" charset="0"/>
              </a:rPr>
              <a:t>0.5%</a:t>
            </a:r>
            <a:endParaRPr lang="en-US" sz="1600" dirty="0">
              <a:cs typeface="Arial" pitchFamily="34" charset="0"/>
            </a:endParaRPr>
          </a:p>
        </p:txBody>
      </p:sp>
      <p:sp>
        <p:nvSpPr>
          <p:cNvPr id="31" name="Rectangle 30"/>
          <p:cNvSpPr/>
          <p:nvPr/>
        </p:nvSpPr>
        <p:spPr>
          <a:xfrm>
            <a:off x="2668476" y="1769823"/>
            <a:ext cx="1499855" cy="830997"/>
          </a:xfrm>
          <a:prstGeom prst="rect">
            <a:avLst/>
          </a:prstGeom>
        </p:spPr>
        <p:txBody>
          <a:bodyPr wrap="square">
            <a:spAutoFit/>
          </a:bodyPr>
          <a:lstStyle/>
          <a:p>
            <a:pPr algn="ctr">
              <a:defRPr sz="1600" b="1" i="0" u="none" strike="noStrike" kern="1200" baseline="0">
                <a:solidFill>
                  <a:prstClr val="black"/>
                </a:solidFill>
                <a:latin typeface="Arial" pitchFamily="34" charset="0"/>
                <a:ea typeface="+mn-ea"/>
                <a:cs typeface="Arial" pitchFamily="34" charset="0"/>
              </a:defRPr>
            </a:pPr>
            <a:r>
              <a:rPr lang="en-US" dirty="0" smtClean="0">
                <a:cs typeface="Arial" pitchFamily="34" charset="0"/>
              </a:rPr>
              <a:t>Leisure &amp; educational</a:t>
            </a:r>
          </a:p>
          <a:p>
            <a:pPr algn="ctr">
              <a:defRPr sz="1600" b="1" i="0" u="none" strike="noStrike" kern="1200" baseline="0">
                <a:solidFill>
                  <a:prstClr val="black"/>
                </a:solidFill>
                <a:latin typeface="Arial" pitchFamily="34" charset="0"/>
                <a:ea typeface="+mn-ea"/>
                <a:cs typeface="Arial" pitchFamily="34" charset="0"/>
              </a:defRPr>
            </a:pPr>
            <a:r>
              <a:rPr lang="en-US" smtClean="0">
                <a:solidFill>
                  <a:srgbClr val="00B050"/>
                </a:solidFill>
                <a:latin typeface="Wingdings 3"/>
              </a:rPr>
              <a:t>p</a:t>
            </a:r>
            <a:r>
              <a:rPr lang="en-US" sz="1200" smtClean="0">
                <a:solidFill>
                  <a:prstClr val="black"/>
                </a:solidFill>
                <a:cs typeface="Arial" panose="020B0604020202020204" pitchFamily="34" charset="0"/>
              </a:rPr>
              <a:t> </a:t>
            </a:r>
            <a:r>
              <a:rPr lang="en-US" smtClean="0">
                <a:cs typeface="Arial" pitchFamily="34" charset="0"/>
              </a:rPr>
              <a:t>0.5%</a:t>
            </a:r>
            <a:endParaRPr lang="en-US" dirty="0">
              <a:cs typeface="Arial" pitchFamily="34" charset="0"/>
            </a:endParaRPr>
          </a:p>
        </p:txBody>
      </p:sp>
      <p:sp>
        <p:nvSpPr>
          <p:cNvPr id="12" name="Text Placeholder 4"/>
          <p:cNvSpPr txBox="1">
            <a:spLocks/>
          </p:cNvSpPr>
          <p:nvPr/>
        </p:nvSpPr>
        <p:spPr>
          <a:xfrm>
            <a:off x="6273628" y="3075384"/>
            <a:ext cx="2634342" cy="1146629"/>
          </a:xfrm>
          <a:prstGeom prst="rect">
            <a:avLst/>
          </a:prstGeom>
          <a:noFill/>
          <a:ln w="28575">
            <a:noFill/>
          </a:ln>
        </p:spPr>
        <p:txBody>
          <a:bodyPr vert="horz" lIns="182880" tIns="91440" rIns="182880" bIns="91440" anchor="t"/>
          <a:lstStyle>
            <a:lvl1pPr marL="0" indent="0" algn="l" defTabSz="457200" rtl="0" eaLnBrk="1" latinLnBrk="0" hangingPunct="1">
              <a:spcBef>
                <a:spcPct val="20000"/>
              </a:spcBef>
              <a:buFont typeface="Arial"/>
              <a:buNone/>
              <a:defRPr sz="2800" kern="1200">
                <a:solidFill>
                  <a:srgbClr val="612C17"/>
                </a:solidFill>
                <a:effectLst/>
                <a:latin typeface="Arial"/>
                <a:ea typeface="+mn-ea"/>
                <a:cs typeface="Arial"/>
              </a:defRPr>
            </a:lvl1pPr>
            <a:lvl2pPr marL="684213" indent="-227013" algn="l" defTabSz="457200" rtl="0" eaLnBrk="1" latinLnBrk="0" hangingPunct="1">
              <a:spcBef>
                <a:spcPct val="20000"/>
              </a:spcBef>
              <a:buSzPct val="100000"/>
              <a:buFont typeface="Wingdings" charset="2"/>
              <a:buChar char="§"/>
              <a:defRPr sz="2400" kern="1200">
                <a:solidFill>
                  <a:srgbClr val="612C17"/>
                </a:solidFill>
                <a:effectLst/>
                <a:latin typeface="Arial"/>
                <a:ea typeface="+mn-ea"/>
                <a:cs typeface="Arial"/>
              </a:defRPr>
            </a:lvl2pPr>
            <a:lvl3pPr marL="1025525" indent="-223838" algn="l" defTabSz="457200" rtl="0" eaLnBrk="1" latinLnBrk="0" hangingPunct="1">
              <a:spcBef>
                <a:spcPct val="20000"/>
              </a:spcBef>
              <a:buFont typeface="Arial"/>
              <a:buChar char="•"/>
              <a:defRPr sz="2000" kern="1200">
                <a:solidFill>
                  <a:srgbClr val="612C17"/>
                </a:solidFill>
                <a:effectLst/>
                <a:latin typeface="Arial"/>
                <a:ea typeface="+mn-ea"/>
                <a:cs typeface="Arial"/>
              </a:defRPr>
            </a:lvl3pPr>
            <a:lvl4pPr marL="1374775" indent="-230188" algn="l" defTabSz="457200" rtl="0" eaLnBrk="1" latinLnBrk="0" hangingPunct="1">
              <a:spcBef>
                <a:spcPct val="20000"/>
              </a:spcBef>
              <a:buFont typeface="Wingdings" charset="2"/>
              <a:buChar char="§"/>
              <a:defRPr sz="1800" kern="1200">
                <a:solidFill>
                  <a:srgbClr val="612C17"/>
                </a:solidFill>
                <a:effectLst/>
                <a:latin typeface="Arial"/>
                <a:ea typeface="+mn-ea"/>
                <a:cs typeface="Arial"/>
              </a:defRPr>
            </a:lvl4pPr>
            <a:lvl5pPr marL="1716088" indent="-230188" algn="l" defTabSz="457200" rtl="0" eaLnBrk="1" latinLnBrk="0" hangingPunct="1">
              <a:spcBef>
                <a:spcPct val="20000"/>
              </a:spcBef>
              <a:buFont typeface="Arial"/>
              <a:buChar char="•"/>
              <a:defRPr sz="1600" kern="1200">
                <a:solidFill>
                  <a:srgbClr val="612C17"/>
                </a:solidFill>
                <a:effectLst/>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solidFill>
                  <a:schemeClr val="tx1"/>
                </a:solidFill>
                <a:latin typeface="Arial" pitchFamily="34" charset="0"/>
                <a:cs typeface="Arial" pitchFamily="34" charset="0"/>
              </a:rPr>
              <a:t>Electronically </a:t>
            </a:r>
            <a:r>
              <a:rPr lang="en-US" sz="1400" dirty="0">
                <a:solidFill>
                  <a:schemeClr val="tx1"/>
                </a:solidFill>
                <a:latin typeface="Arial" pitchFamily="34" charset="0"/>
                <a:cs typeface="Arial" pitchFamily="34" charset="0"/>
              </a:rPr>
              <a:t>connected </a:t>
            </a:r>
            <a:r>
              <a:rPr lang="en-US" sz="1400" b="1" dirty="0" smtClean="0">
                <a:solidFill>
                  <a:schemeClr val="tx1"/>
                </a:solidFill>
                <a:latin typeface="Arial" pitchFamily="34" charset="0"/>
                <a:cs typeface="Arial" pitchFamily="34" charset="0"/>
              </a:rPr>
              <a:t>health and wellness </a:t>
            </a:r>
            <a:r>
              <a:rPr lang="en-US" sz="1400" dirty="0" smtClean="0">
                <a:solidFill>
                  <a:schemeClr val="tx1"/>
                </a:solidFill>
                <a:latin typeface="Arial" pitchFamily="34" charset="0"/>
                <a:cs typeface="Arial" pitchFamily="34" charset="0"/>
              </a:rPr>
              <a:t>personal product </a:t>
            </a:r>
            <a:br>
              <a:rPr lang="en-US" sz="1400" dirty="0" smtClean="0">
                <a:solidFill>
                  <a:schemeClr val="tx1"/>
                </a:solidFill>
                <a:latin typeface="Arial" pitchFamily="34" charset="0"/>
                <a:cs typeface="Arial" pitchFamily="34" charset="0"/>
              </a:rPr>
            </a:br>
            <a:r>
              <a:rPr lang="en-US" sz="1400" dirty="0" smtClean="0">
                <a:solidFill>
                  <a:schemeClr val="tx1"/>
                </a:solidFill>
                <a:latin typeface="Arial" pitchFamily="34" charset="0"/>
                <a:cs typeface="Arial" pitchFamily="34" charset="0"/>
              </a:rPr>
              <a:t>market will reach </a:t>
            </a:r>
            <a:br>
              <a:rPr lang="en-US" sz="1400" dirty="0" smtClean="0">
                <a:solidFill>
                  <a:schemeClr val="tx1"/>
                </a:solidFill>
                <a:latin typeface="Arial" pitchFamily="34" charset="0"/>
                <a:cs typeface="Arial" pitchFamily="34" charset="0"/>
              </a:rPr>
            </a:br>
            <a:r>
              <a:rPr lang="en-US" sz="1400" dirty="0" smtClean="0">
                <a:solidFill>
                  <a:schemeClr val="tx1"/>
                </a:solidFill>
                <a:latin typeface="Arial" pitchFamily="34" charset="0"/>
                <a:cs typeface="Arial" pitchFamily="34" charset="0"/>
              </a:rPr>
              <a:t>$8 billion by 2018</a:t>
            </a:r>
            <a:endParaRPr lang="en-US" sz="1400" dirty="0">
              <a:solidFill>
                <a:schemeClr val="tx1"/>
              </a:solidFill>
              <a:latin typeface="Arial" pitchFamily="34" charset="0"/>
              <a:cs typeface="Arial" pitchFamily="34" charset="0"/>
            </a:endParaRPr>
          </a:p>
        </p:txBody>
      </p:sp>
      <p:sp>
        <p:nvSpPr>
          <p:cNvPr id="36" name="Text Placeholder 4"/>
          <p:cNvSpPr txBox="1">
            <a:spLocks/>
          </p:cNvSpPr>
          <p:nvPr/>
        </p:nvSpPr>
        <p:spPr>
          <a:xfrm>
            <a:off x="6260116" y="5009079"/>
            <a:ext cx="2634342" cy="1057790"/>
          </a:xfrm>
          <a:prstGeom prst="rect">
            <a:avLst/>
          </a:prstGeom>
          <a:noFill/>
          <a:ln w="28575">
            <a:noFill/>
          </a:ln>
        </p:spPr>
        <p:txBody>
          <a:bodyPr vert="horz" lIns="182880" tIns="91440" rIns="182880" bIns="91440" anchor="t"/>
          <a:lstStyle>
            <a:lvl1pPr marL="0" indent="0" algn="l" defTabSz="457200" rtl="0" eaLnBrk="1" latinLnBrk="0" hangingPunct="1">
              <a:spcBef>
                <a:spcPct val="20000"/>
              </a:spcBef>
              <a:buFont typeface="Arial"/>
              <a:buNone/>
              <a:defRPr sz="2800" kern="1200">
                <a:solidFill>
                  <a:srgbClr val="612C17"/>
                </a:solidFill>
                <a:effectLst/>
                <a:latin typeface="Arial"/>
                <a:ea typeface="+mn-ea"/>
                <a:cs typeface="Arial"/>
              </a:defRPr>
            </a:lvl1pPr>
            <a:lvl2pPr marL="684213" indent="-227013" algn="l" defTabSz="457200" rtl="0" eaLnBrk="1" latinLnBrk="0" hangingPunct="1">
              <a:spcBef>
                <a:spcPct val="20000"/>
              </a:spcBef>
              <a:buSzPct val="100000"/>
              <a:buFont typeface="Wingdings" charset="2"/>
              <a:buChar char="§"/>
              <a:defRPr sz="2400" kern="1200">
                <a:solidFill>
                  <a:srgbClr val="612C17"/>
                </a:solidFill>
                <a:effectLst/>
                <a:latin typeface="Arial"/>
                <a:ea typeface="+mn-ea"/>
                <a:cs typeface="Arial"/>
              </a:defRPr>
            </a:lvl2pPr>
            <a:lvl3pPr marL="1025525" indent="-223838" algn="l" defTabSz="457200" rtl="0" eaLnBrk="1" latinLnBrk="0" hangingPunct="1">
              <a:spcBef>
                <a:spcPct val="20000"/>
              </a:spcBef>
              <a:buFont typeface="Arial"/>
              <a:buChar char="•"/>
              <a:defRPr sz="2000" kern="1200">
                <a:solidFill>
                  <a:srgbClr val="612C17"/>
                </a:solidFill>
                <a:effectLst/>
                <a:latin typeface="Arial"/>
                <a:ea typeface="+mn-ea"/>
                <a:cs typeface="Arial"/>
              </a:defRPr>
            </a:lvl3pPr>
            <a:lvl4pPr marL="1374775" indent="-230188" algn="l" defTabSz="457200" rtl="0" eaLnBrk="1" latinLnBrk="0" hangingPunct="1">
              <a:spcBef>
                <a:spcPct val="20000"/>
              </a:spcBef>
              <a:buFont typeface="Wingdings" charset="2"/>
              <a:buChar char="§"/>
              <a:defRPr sz="1800" kern="1200">
                <a:solidFill>
                  <a:srgbClr val="612C17"/>
                </a:solidFill>
                <a:effectLst/>
                <a:latin typeface="Arial"/>
                <a:ea typeface="+mn-ea"/>
                <a:cs typeface="Arial"/>
              </a:defRPr>
            </a:lvl4pPr>
            <a:lvl5pPr marL="1716088" indent="-230188" algn="l" defTabSz="457200" rtl="0" eaLnBrk="1" latinLnBrk="0" hangingPunct="1">
              <a:spcBef>
                <a:spcPct val="20000"/>
              </a:spcBef>
              <a:buFont typeface="Arial"/>
              <a:buChar char="•"/>
              <a:defRPr sz="1600" kern="1200">
                <a:solidFill>
                  <a:srgbClr val="612C17"/>
                </a:solidFill>
                <a:effectLst/>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b="1" dirty="0" smtClean="0">
                <a:solidFill>
                  <a:schemeClr val="tx1"/>
                </a:solidFill>
                <a:latin typeface="Arial" pitchFamily="34" charset="0"/>
                <a:cs typeface="Arial" pitchFamily="34" charset="0"/>
              </a:rPr>
              <a:t>Energy deregulation </a:t>
            </a:r>
            <a:r>
              <a:rPr lang="en-US" sz="1400" dirty="0" smtClean="0">
                <a:solidFill>
                  <a:schemeClr val="tx1"/>
                </a:solidFill>
                <a:latin typeface="Arial" pitchFamily="34" charset="0"/>
                <a:cs typeface="Arial" pitchFamily="34" charset="0"/>
              </a:rPr>
              <a:t>strongly contributing to services growth</a:t>
            </a:r>
            <a:endParaRPr lang="en-US" sz="1400" dirty="0">
              <a:solidFill>
                <a:schemeClr val="tx1"/>
              </a:solidFill>
              <a:latin typeface="Arial" pitchFamily="34" charset="0"/>
              <a:cs typeface="Arial" pitchFamily="34" charset="0"/>
            </a:endParaRPr>
          </a:p>
        </p:txBody>
      </p:sp>
      <p:pic>
        <p:nvPicPr>
          <p:cNvPr id="37" name="Picture 36" descr="runner.png"/>
          <p:cNvPicPr>
            <a:picLocks noChangeAspect="1"/>
          </p:cNvPicPr>
          <p:nvPr/>
        </p:nvPicPr>
        <p:blipFill>
          <a:blip r:embed="rId4" cstate="print">
            <a:duotone>
              <a:schemeClr val="accent4">
                <a:shade val="45000"/>
                <a:satMod val="135000"/>
              </a:schemeClr>
              <a:prstClr val="white"/>
            </a:duotone>
          </a:blip>
          <a:stretch>
            <a:fillRect/>
          </a:stretch>
        </p:blipFill>
        <p:spPr>
          <a:xfrm flipH="1">
            <a:off x="8090180" y="3505009"/>
            <a:ext cx="853893" cy="853893"/>
          </a:xfrm>
          <a:prstGeom prst="rect">
            <a:avLst/>
          </a:prstGeom>
        </p:spPr>
      </p:pic>
      <p:pic>
        <p:nvPicPr>
          <p:cNvPr id="38" name="Picture 37" descr="oil truck.png"/>
          <p:cNvPicPr>
            <a:picLocks noChangeAspect="1"/>
          </p:cNvPicPr>
          <p:nvPr/>
        </p:nvPicPr>
        <p:blipFill>
          <a:blip r:embed="rId5" cstate="print">
            <a:duotone>
              <a:schemeClr val="accent4">
                <a:shade val="45000"/>
                <a:satMod val="135000"/>
              </a:schemeClr>
              <a:prstClr val="white"/>
            </a:duotone>
          </a:blip>
          <a:stretch>
            <a:fillRect/>
          </a:stretch>
        </p:blipFill>
        <p:spPr>
          <a:xfrm>
            <a:off x="7961287" y="5676954"/>
            <a:ext cx="896384" cy="425906"/>
          </a:xfrm>
          <a:prstGeom prst="rect">
            <a:avLst/>
          </a:prstGeom>
        </p:spPr>
      </p:pic>
      <p:cxnSp>
        <p:nvCxnSpPr>
          <p:cNvPr id="41" name="Straight Connector 40"/>
          <p:cNvCxnSpPr/>
          <p:nvPr/>
        </p:nvCxnSpPr>
        <p:spPr>
          <a:xfrm>
            <a:off x="5923864" y="3282688"/>
            <a:ext cx="4572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51425" y="6256363"/>
            <a:ext cx="5929639" cy="215444"/>
          </a:xfrm>
          <a:prstGeom prst="rect">
            <a:avLst/>
          </a:prstGeom>
        </p:spPr>
        <p:txBody>
          <a:bodyPr wrap="square">
            <a:spAutoFit/>
          </a:bodyPr>
          <a:lstStyle/>
          <a:p>
            <a:pPr marL="0" lvl="1"/>
            <a:r>
              <a:rPr lang="en-US" sz="800" dirty="0" smtClean="0"/>
              <a:t>Source: 2015 Growth &amp; Outlook Report; </a:t>
            </a:r>
            <a:r>
              <a:rPr lang="en-US" sz="800" dirty="0"/>
              <a:t>Consumer Electronics Association report of</a:t>
            </a:r>
            <a:r>
              <a:rPr lang="en-US" sz="800" i="1" dirty="0"/>
              <a:t> Technology Trends to Watch 2015</a:t>
            </a:r>
            <a:r>
              <a:rPr lang="en-US" sz="800" dirty="0" smtClean="0"/>
              <a:t>. </a:t>
            </a:r>
            <a:endParaRPr lang="en-US" sz="800" dirty="0"/>
          </a:p>
        </p:txBody>
      </p:sp>
      <p:sp>
        <p:nvSpPr>
          <p:cNvPr id="23" name="TextBox 22"/>
          <p:cNvSpPr txBox="1"/>
          <p:nvPr/>
        </p:nvSpPr>
        <p:spPr>
          <a:xfrm>
            <a:off x="413002" y="1293243"/>
            <a:ext cx="5478072" cy="338554"/>
          </a:xfrm>
          <a:prstGeom prst="rect">
            <a:avLst/>
          </a:prstGeom>
          <a:noFill/>
        </p:spPr>
        <p:txBody>
          <a:bodyPr wrap="square" rtlCol="0">
            <a:spAutoFit/>
          </a:bodyPr>
          <a:lstStyle/>
          <a:p>
            <a:r>
              <a:rPr lang="en-US" sz="1600" b="1" dirty="0" smtClean="0">
                <a:cs typeface="Arial" pitchFamily="34" charset="0"/>
              </a:rPr>
              <a:t>Share of Direct Selling Industry Retail Sales in 2014</a:t>
            </a:r>
            <a:endParaRPr lang="en-US" sz="1600" dirty="0" smtClean="0">
              <a:cs typeface="Arial" pitchFamily="34" charset="0"/>
            </a:endParaRPr>
          </a:p>
        </p:txBody>
      </p:sp>
      <p:sp>
        <p:nvSpPr>
          <p:cNvPr id="40" name="TextBox 39"/>
          <p:cNvSpPr txBox="1"/>
          <p:nvPr/>
        </p:nvSpPr>
        <p:spPr>
          <a:xfrm>
            <a:off x="6253802" y="1324053"/>
            <a:ext cx="2890198" cy="646331"/>
          </a:xfrm>
          <a:prstGeom prst="rect">
            <a:avLst/>
          </a:prstGeom>
          <a:noFill/>
        </p:spPr>
        <p:txBody>
          <a:bodyPr wrap="square" rtlCol="0">
            <a:spAutoFit/>
          </a:bodyPr>
          <a:lstStyle/>
          <a:p>
            <a:r>
              <a:rPr lang="en-US" dirty="0" smtClean="0">
                <a:cs typeface="Arial" pitchFamily="34" charset="0"/>
              </a:rPr>
              <a:t>Percentage point change compared to 2013</a:t>
            </a:r>
            <a:endParaRPr lang="en-US" sz="1400" dirty="0" smtClean="0">
              <a:cs typeface="Arial" pitchFamily="34" charset="0"/>
            </a:endParaRPr>
          </a:p>
        </p:txBody>
      </p:sp>
      <p:sp>
        <p:nvSpPr>
          <p:cNvPr id="43" name="Rectangle 42"/>
          <p:cNvSpPr/>
          <p:nvPr/>
        </p:nvSpPr>
        <p:spPr>
          <a:xfrm>
            <a:off x="5801706" y="1350407"/>
            <a:ext cx="365760" cy="369332"/>
          </a:xfrm>
          <a:prstGeom prst="rect">
            <a:avLst/>
          </a:prstGeom>
        </p:spPr>
        <p:txBody>
          <a:bodyPr wrap="square">
            <a:spAutoFit/>
          </a:bodyPr>
          <a:lstStyle/>
          <a:p>
            <a:pPr algn="ctr"/>
            <a:r>
              <a:rPr lang="en-US" dirty="0" smtClean="0">
                <a:solidFill>
                  <a:srgbClr val="00B050"/>
                </a:solidFill>
                <a:latin typeface="Wingdings 3"/>
              </a:rPr>
              <a:t>p</a:t>
            </a:r>
            <a:endParaRPr lang="en-US" sz="1400" dirty="0">
              <a:latin typeface="Arial" panose="020B0604020202020204" pitchFamily="34" charset="0"/>
              <a:cs typeface="Arial" panose="020B0604020202020204" pitchFamily="34" charset="0"/>
            </a:endParaRPr>
          </a:p>
        </p:txBody>
      </p:sp>
      <p:sp>
        <p:nvSpPr>
          <p:cNvPr id="45" name="Rectangle 44"/>
          <p:cNvSpPr/>
          <p:nvPr/>
        </p:nvSpPr>
        <p:spPr>
          <a:xfrm>
            <a:off x="5985898" y="1338801"/>
            <a:ext cx="365760" cy="369332"/>
          </a:xfrm>
          <a:prstGeom prst="rect">
            <a:avLst/>
          </a:prstGeom>
        </p:spPr>
        <p:txBody>
          <a:bodyPr wrap="square">
            <a:spAutoFit/>
          </a:bodyPr>
          <a:lstStyle/>
          <a:p>
            <a:pPr algn="ctr"/>
            <a:r>
              <a:rPr lang="en-US" dirty="0" smtClean="0">
                <a:solidFill>
                  <a:srgbClr val="FF0000"/>
                </a:solidFill>
                <a:latin typeface="Wingdings 3"/>
              </a:rPr>
              <a:t>q</a:t>
            </a:r>
            <a:endParaRPr lang="en-US" sz="1400" dirty="0">
              <a:latin typeface="Arial" panose="020B0604020202020204" pitchFamily="34" charset="0"/>
              <a:cs typeface="Arial" panose="020B0604020202020204" pitchFamily="34" charset="0"/>
            </a:endParaRPr>
          </a:p>
        </p:txBody>
      </p:sp>
      <p:sp>
        <p:nvSpPr>
          <p:cNvPr id="44" name="Rectangle 43"/>
          <p:cNvSpPr/>
          <p:nvPr/>
        </p:nvSpPr>
        <p:spPr>
          <a:xfrm>
            <a:off x="2294482" y="5937395"/>
            <a:ext cx="3841496" cy="215444"/>
          </a:xfrm>
          <a:prstGeom prst="rect">
            <a:avLst/>
          </a:prstGeom>
        </p:spPr>
        <p:txBody>
          <a:bodyPr wrap="square">
            <a:spAutoFit/>
          </a:bodyPr>
          <a:lstStyle/>
          <a:p>
            <a:pPr marL="0" lvl="1"/>
            <a:r>
              <a:rPr lang="en-US" sz="800" dirty="0" smtClean="0">
                <a:latin typeface="Arial" pitchFamily="34" charset="0"/>
              </a:rPr>
              <a:t>Note: Totals may not sum to 100% due to rounding</a:t>
            </a:r>
            <a:endParaRPr lang="en-US" sz="800" dirty="0">
              <a:latin typeface="Arial" pitchFamily="34" charset="0"/>
            </a:endParaRPr>
          </a:p>
        </p:txBody>
      </p:sp>
      <p:cxnSp>
        <p:nvCxnSpPr>
          <p:cNvPr id="51" name="Straight Connector 50"/>
          <p:cNvCxnSpPr/>
          <p:nvPr/>
        </p:nvCxnSpPr>
        <p:spPr>
          <a:xfrm>
            <a:off x="5938866" y="5267008"/>
            <a:ext cx="4572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938462"/>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Presentation">
  <a:themeElements>
    <a:clrScheme name="DSA">
      <a:dk1>
        <a:sysClr val="windowText" lastClr="000000"/>
      </a:dk1>
      <a:lt1>
        <a:sysClr val="window" lastClr="FFFFFF"/>
      </a:lt1>
      <a:dk2>
        <a:srgbClr val="432500"/>
      </a:dk2>
      <a:lt2>
        <a:srgbClr val="F3ECD2"/>
      </a:lt2>
      <a:accent1>
        <a:srgbClr val="B9282B"/>
      </a:accent1>
      <a:accent2>
        <a:srgbClr val="5582BB"/>
      </a:accent2>
      <a:accent3>
        <a:srgbClr val="B2BF49"/>
      </a:accent3>
      <a:accent4>
        <a:srgbClr val="D58339"/>
      </a:accent4>
      <a:accent5>
        <a:srgbClr val="7688BA"/>
      </a:accent5>
      <a:accent6>
        <a:srgbClr val="80251E"/>
      </a:accent6>
      <a:hlink>
        <a:srgbClr val="C3422C"/>
      </a:hlink>
      <a:folHlink>
        <a:srgbClr val="2899D5"/>
      </a:folHlink>
    </a:clrScheme>
    <a:fontScheme name="PowerPoint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werPoint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werPoint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werPoint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werPoint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werPoint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werPoint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werPoint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werPoint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werPoint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werPoint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werPoint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werPoint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SA">
    <a:dk1>
      <a:sysClr val="windowText" lastClr="000000"/>
    </a:dk1>
    <a:lt1>
      <a:sysClr val="window" lastClr="FFFFFF"/>
    </a:lt1>
    <a:dk2>
      <a:srgbClr val="432500"/>
    </a:dk2>
    <a:lt2>
      <a:srgbClr val="F3ECD2"/>
    </a:lt2>
    <a:accent1>
      <a:srgbClr val="B9282B"/>
    </a:accent1>
    <a:accent2>
      <a:srgbClr val="5582BB"/>
    </a:accent2>
    <a:accent3>
      <a:srgbClr val="B2BF49"/>
    </a:accent3>
    <a:accent4>
      <a:srgbClr val="D58339"/>
    </a:accent4>
    <a:accent5>
      <a:srgbClr val="7A99C5"/>
    </a:accent5>
    <a:accent6>
      <a:srgbClr val="80251E"/>
    </a:accent6>
    <a:hlink>
      <a:srgbClr val="7F7F7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SA">
    <a:dk1>
      <a:sysClr val="windowText" lastClr="000000"/>
    </a:dk1>
    <a:lt1>
      <a:sysClr val="window" lastClr="FFFFFF"/>
    </a:lt1>
    <a:dk2>
      <a:srgbClr val="432500"/>
    </a:dk2>
    <a:lt2>
      <a:srgbClr val="F3ECD2"/>
    </a:lt2>
    <a:accent1>
      <a:srgbClr val="B9282B"/>
    </a:accent1>
    <a:accent2>
      <a:srgbClr val="5582BB"/>
    </a:accent2>
    <a:accent3>
      <a:srgbClr val="B2BF49"/>
    </a:accent3>
    <a:accent4>
      <a:srgbClr val="D58339"/>
    </a:accent4>
    <a:accent5>
      <a:srgbClr val="7A99C5"/>
    </a:accent5>
    <a:accent6>
      <a:srgbClr val="80251E"/>
    </a:accent6>
    <a:hlink>
      <a:srgbClr val="7F7F7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3">
    <a:dk1>
      <a:sysClr val="windowText" lastClr="000000"/>
    </a:dk1>
    <a:lt1>
      <a:sysClr val="window" lastClr="FFFFFF"/>
    </a:lt1>
    <a:dk2>
      <a:srgbClr val="1F497D"/>
    </a:dk2>
    <a:lt2>
      <a:srgbClr val="EEECE1"/>
    </a:lt2>
    <a:accent1>
      <a:srgbClr val="D05D00"/>
    </a:accent1>
    <a:accent2>
      <a:srgbClr val="70A0FF"/>
    </a:accent2>
    <a:accent3>
      <a:srgbClr val="0C479D"/>
    </a:accent3>
    <a:accent4>
      <a:srgbClr val="FAC090"/>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66365</TotalTime>
  <Words>2707</Words>
  <Application>Microsoft Office PowerPoint</Application>
  <PresentationFormat>On-screen Show (4:3)</PresentationFormat>
  <Paragraphs>464</Paragraphs>
  <Slides>35</Slides>
  <Notes>26</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PowerPoint Presentation</vt:lpstr>
      <vt:lpstr>PowerPoint Presentation</vt:lpstr>
      <vt:lpstr>Note on DSA Research</vt:lpstr>
      <vt:lpstr>Industry Research Committee</vt:lpstr>
      <vt:lpstr>Executive Summary</vt:lpstr>
      <vt:lpstr>Industry Outlook and Economic Context</vt:lpstr>
      <vt:lpstr>This U.S. market increase of 5.5% in 2014 continued an upward trend that began after 2009 resulting in an industry record high </vt:lpstr>
      <vt:lpstr>Growth is occurring in the industry across almost all levels of company size and tenure</vt:lpstr>
      <vt:lpstr>2014 marked a return to estimated direct retail sales growth exceeding the U.S. economic growth</vt:lpstr>
      <vt:lpstr>In the U.S., direct sellers offer a diverse set of products and services</vt:lpstr>
      <vt:lpstr>DSA forecasts growth in the channel over the next three years with U.S. sales to reach approximately $39 billion in 2017</vt:lpstr>
      <vt:lpstr>The number of direct sales representatives reached a new high in 2014</vt:lpstr>
      <vt:lpstr>People involved in direct selling are widely dispersed across every state in the U.S. </vt:lpstr>
      <vt:lpstr>Motivating Direct Sellers</vt:lpstr>
      <vt:lpstr>With current representatives, motivations are diverse – both tangible and emotional</vt:lpstr>
      <vt:lpstr>All their motivations become stronger as reasons to continue as a direct seller</vt:lpstr>
      <vt:lpstr>Opportunity is strong with product sales to end customers</vt:lpstr>
      <vt:lpstr>Two-thirds of representatives are satisfied with their return on effort</vt:lpstr>
      <vt:lpstr>Eight in ten representatives describe the experience of direct selling positively</vt:lpstr>
      <vt:lpstr>PowerPoint Presentation</vt:lpstr>
      <vt:lpstr>Entrepreneurship and business dynamism are drivers of economic growth</vt:lpstr>
      <vt:lpstr>Favorability of the direct selling industry has improved</vt:lpstr>
      <vt:lpstr>There is opportunity to move the large neutral group</vt:lpstr>
      <vt:lpstr>Consumers see direct selling as a way to support local entrepreneurs and receive knowledgeable personal service</vt:lpstr>
      <vt:lpstr>The Internet and Direct Selling</vt:lpstr>
      <vt:lpstr>Technology continues to be an opportunity for our industry</vt:lpstr>
      <vt:lpstr>Social media is effective for selling, retaining customers and recruiting</vt:lpstr>
      <vt:lpstr>Relationships are still key in direct selling</vt:lpstr>
      <vt:lpstr>Strategic Insights</vt:lpstr>
      <vt:lpstr>Strategic Insights</vt:lpstr>
      <vt:lpstr>Strategic Insights</vt:lpstr>
      <vt:lpstr>Strategic Insights</vt:lpstr>
      <vt:lpstr>360 Degree Strategic Research Plan</vt:lpstr>
      <vt:lpstr>Reports</vt:lpstr>
      <vt:lpstr>Definitions</vt:lpstr>
      <vt:lpstr>DSA Code of Ethics </vt:lpstr>
    </vt:vector>
  </TitlesOfParts>
  <Company>ALTICOR,INC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Corporate Staff</dc:creator>
  <cp:lastModifiedBy>Allison Behuniak</cp:lastModifiedBy>
  <cp:revision>1718</cp:revision>
  <cp:lastPrinted>2014-11-18T15:12:03Z</cp:lastPrinted>
  <dcterms:created xsi:type="dcterms:W3CDTF">2012-11-27T19:00:57Z</dcterms:created>
  <dcterms:modified xsi:type="dcterms:W3CDTF">2015-10-26T21:38:00Z</dcterms:modified>
</cp:coreProperties>
</file>